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89" r:id="rId1"/>
  </p:sldMasterIdLst>
  <p:notesMasterIdLst>
    <p:notesMasterId r:id="rId19"/>
  </p:notesMasterIdLst>
  <p:sldIdLst>
    <p:sldId id="257" r:id="rId2"/>
    <p:sldId id="285" r:id="rId3"/>
    <p:sldId id="290" r:id="rId4"/>
    <p:sldId id="289" r:id="rId5"/>
    <p:sldId id="278" r:id="rId6"/>
    <p:sldId id="269" r:id="rId7"/>
    <p:sldId id="270" r:id="rId8"/>
    <p:sldId id="284" r:id="rId9"/>
    <p:sldId id="287" r:id="rId10"/>
    <p:sldId id="297" r:id="rId11"/>
    <p:sldId id="298" r:id="rId12"/>
    <p:sldId id="299" r:id="rId13"/>
    <p:sldId id="300" r:id="rId14"/>
    <p:sldId id="301" r:id="rId15"/>
    <p:sldId id="302" r:id="rId16"/>
    <p:sldId id="303" r:id="rId17"/>
    <p:sldId id="304" r:id="rId18"/>
  </p:sldIdLst>
  <p:sldSz cx="9464675" cy="7315200"/>
  <p:notesSz cx="7010400" cy="9296400"/>
  <p:defaultTextStyle>
    <a:defPPr>
      <a:defRPr lang="en-US"/>
    </a:defPPr>
    <a:lvl1pPr marL="0" algn="l" defTabSz="958603" rtl="0" eaLnBrk="1" latinLnBrk="0" hangingPunct="1">
      <a:defRPr sz="1900" kern="1200">
        <a:solidFill>
          <a:schemeClr val="tx1"/>
        </a:solidFill>
        <a:latin typeface="+mn-lt"/>
        <a:ea typeface="+mn-ea"/>
        <a:cs typeface="+mn-cs"/>
      </a:defRPr>
    </a:lvl1pPr>
    <a:lvl2pPr marL="479301" algn="l" defTabSz="958603" rtl="0" eaLnBrk="1" latinLnBrk="0" hangingPunct="1">
      <a:defRPr sz="1900" kern="1200">
        <a:solidFill>
          <a:schemeClr val="tx1"/>
        </a:solidFill>
        <a:latin typeface="+mn-lt"/>
        <a:ea typeface="+mn-ea"/>
        <a:cs typeface="+mn-cs"/>
      </a:defRPr>
    </a:lvl2pPr>
    <a:lvl3pPr marL="958603" algn="l" defTabSz="958603" rtl="0" eaLnBrk="1" latinLnBrk="0" hangingPunct="1">
      <a:defRPr sz="1900" kern="1200">
        <a:solidFill>
          <a:schemeClr val="tx1"/>
        </a:solidFill>
        <a:latin typeface="+mn-lt"/>
        <a:ea typeface="+mn-ea"/>
        <a:cs typeface="+mn-cs"/>
      </a:defRPr>
    </a:lvl3pPr>
    <a:lvl4pPr marL="1437905" algn="l" defTabSz="958603" rtl="0" eaLnBrk="1" latinLnBrk="0" hangingPunct="1">
      <a:defRPr sz="1900" kern="1200">
        <a:solidFill>
          <a:schemeClr val="tx1"/>
        </a:solidFill>
        <a:latin typeface="+mn-lt"/>
        <a:ea typeface="+mn-ea"/>
        <a:cs typeface="+mn-cs"/>
      </a:defRPr>
    </a:lvl4pPr>
    <a:lvl5pPr marL="1917208" algn="l" defTabSz="958603" rtl="0" eaLnBrk="1" latinLnBrk="0" hangingPunct="1">
      <a:defRPr sz="1900" kern="1200">
        <a:solidFill>
          <a:schemeClr val="tx1"/>
        </a:solidFill>
        <a:latin typeface="+mn-lt"/>
        <a:ea typeface="+mn-ea"/>
        <a:cs typeface="+mn-cs"/>
      </a:defRPr>
    </a:lvl5pPr>
    <a:lvl6pPr marL="2396509" algn="l" defTabSz="958603" rtl="0" eaLnBrk="1" latinLnBrk="0" hangingPunct="1">
      <a:defRPr sz="1900" kern="1200">
        <a:solidFill>
          <a:schemeClr val="tx1"/>
        </a:solidFill>
        <a:latin typeface="+mn-lt"/>
        <a:ea typeface="+mn-ea"/>
        <a:cs typeface="+mn-cs"/>
      </a:defRPr>
    </a:lvl6pPr>
    <a:lvl7pPr marL="2875811" algn="l" defTabSz="958603" rtl="0" eaLnBrk="1" latinLnBrk="0" hangingPunct="1">
      <a:defRPr sz="1900" kern="1200">
        <a:solidFill>
          <a:schemeClr val="tx1"/>
        </a:solidFill>
        <a:latin typeface="+mn-lt"/>
        <a:ea typeface="+mn-ea"/>
        <a:cs typeface="+mn-cs"/>
      </a:defRPr>
    </a:lvl7pPr>
    <a:lvl8pPr marL="3355112" algn="l" defTabSz="958603" rtl="0" eaLnBrk="1" latinLnBrk="0" hangingPunct="1">
      <a:defRPr sz="1900" kern="1200">
        <a:solidFill>
          <a:schemeClr val="tx1"/>
        </a:solidFill>
        <a:latin typeface="+mn-lt"/>
        <a:ea typeface="+mn-ea"/>
        <a:cs typeface="+mn-cs"/>
      </a:defRPr>
    </a:lvl8pPr>
    <a:lvl9pPr marL="3834414" algn="l" defTabSz="958603"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168" y="-102"/>
      </p:cViewPr>
      <p:guideLst>
        <p:guide orient="horz" pos="2304"/>
        <p:guide pos="2981"/>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3B93CA3B-C4A6-4AAA-BF1F-C0FE9B81DC39}" type="datetimeFigureOut">
              <a:rPr lang="en-US" smtClean="0"/>
              <a:pPr/>
              <a:t>10/8/2013</a:t>
            </a:fld>
            <a:endParaRPr lang="en-US" dirty="0"/>
          </a:p>
        </p:txBody>
      </p:sp>
      <p:sp>
        <p:nvSpPr>
          <p:cNvPr id="4" name="Slide Image Placeholder 3"/>
          <p:cNvSpPr>
            <a:spLocks noGrp="1" noRot="1" noChangeAspect="1"/>
          </p:cNvSpPr>
          <p:nvPr>
            <p:ph type="sldImg" idx="2"/>
          </p:nvPr>
        </p:nvSpPr>
        <p:spPr>
          <a:xfrm>
            <a:off x="1249363" y="696913"/>
            <a:ext cx="4511675"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C4C79BF-E0BD-446F-A2D8-5F3772B8754C}" type="slidenum">
              <a:rPr lang="en-US" smtClean="0"/>
              <a:pPr/>
              <a:t>‹#›</a:t>
            </a:fld>
            <a:endParaRPr lang="en-US" dirty="0"/>
          </a:p>
        </p:txBody>
      </p:sp>
    </p:spTree>
    <p:extLst>
      <p:ext uri="{BB962C8B-B14F-4D97-AF65-F5344CB8AC3E}">
        <p14:creationId xmlns:p14="http://schemas.microsoft.com/office/powerpoint/2010/main" val="708913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 slide</a:t>
            </a:r>
            <a:endParaRPr lang="en-US" dirty="0"/>
          </a:p>
        </p:txBody>
      </p:sp>
      <p:sp>
        <p:nvSpPr>
          <p:cNvPr id="4" name="Slide Number Placeholder 3"/>
          <p:cNvSpPr>
            <a:spLocks noGrp="1"/>
          </p:cNvSpPr>
          <p:nvPr>
            <p:ph type="sldNum" sz="quarter" idx="10"/>
          </p:nvPr>
        </p:nvSpPr>
        <p:spPr/>
        <p:txBody>
          <a:bodyPr/>
          <a:lstStyle/>
          <a:p>
            <a:fld id="{AC4C79BF-E0BD-446F-A2D8-5F3772B8754C}" type="slidenum">
              <a:rPr lang="en-US" smtClean="0"/>
              <a:pPr/>
              <a:t>1</a:t>
            </a:fld>
            <a:endParaRPr lang="en-US" dirty="0"/>
          </a:p>
        </p:txBody>
      </p:sp>
    </p:spTree>
    <p:extLst>
      <p:ext uri="{BB962C8B-B14F-4D97-AF65-F5344CB8AC3E}">
        <p14:creationId xmlns:p14="http://schemas.microsoft.com/office/powerpoint/2010/main" val="313899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4C79BF-E0BD-446F-A2D8-5F3772B8754C}" type="slidenum">
              <a:rPr lang="en-US" smtClean="0"/>
              <a:pPr/>
              <a:t>5</a:t>
            </a:fld>
            <a:endParaRPr lang="en-US" dirty="0"/>
          </a:p>
        </p:txBody>
      </p:sp>
    </p:spTree>
    <p:extLst>
      <p:ext uri="{BB962C8B-B14F-4D97-AF65-F5344CB8AC3E}">
        <p14:creationId xmlns:p14="http://schemas.microsoft.com/office/powerpoint/2010/main" val="2373189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Client logos</a:t>
            </a:r>
            <a:endParaRPr lang="en-US" dirty="0"/>
          </a:p>
        </p:txBody>
      </p:sp>
      <p:sp>
        <p:nvSpPr>
          <p:cNvPr id="4" name="Slide Number Placeholder 3"/>
          <p:cNvSpPr>
            <a:spLocks noGrp="1"/>
          </p:cNvSpPr>
          <p:nvPr>
            <p:ph type="sldNum" sz="quarter" idx="10"/>
          </p:nvPr>
        </p:nvSpPr>
        <p:spPr/>
        <p:txBody>
          <a:bodyPr/>
          <a:lstStyle/>
          <a:p>
            <a:fld id="{AC4C79BF-E0BD-446F-A2D8-5F3772B8754C}" type="slidenum">
              <a:rPr lang="en-US" smtClean="0"/>
              <a:pPr/>
              <a:t>6</a:t>
            </a:fld>
            <a:endParaRPr lang="en-US" dirty="0"/>
          </a:p>
        </p:txBody>
      </p:sp>
    </p:spTree>
    <p:extLst>
      <p:ext uri="{BB962C8B-B14F-4D97-AF65-F5344CB8AC3E}">
        <p14:creationId xmlns:p14="http://schemas.microsoft.com/office/powerpoint/2010/main" val="2026521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4C79BF-E0BD-446F-A2D8-5F3772B8754C}" type="slidenum">
              <a:rPr lang="en-US" smtClean="0"/>
              <a:pPr/>
              <a:t>7</a:t>
            </a:fld>
            <a:endParaRPr lang="en-US" dirty="0"/>
          </a:p>
        </p:txBody>
      </p:sp>
    </p:spTree>
    <p:extLst>
      <p:ext uri="{BB962C8B-B14F-4D97-AF65-F5344CB8AC3E}">
        <p14:creationId xmlns:p14="http://schemas.microsoft.com/office/powerpoint/2010/main" val="2508791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4C79BF-E0BD-446F-A2D8-5F3772B8754C}" type="slidenum">
              <a:rPr lang="en-US" smtClean="0"/>
              <a:pPr/>
              <a:t>12</a:t>
            </a:fld>
            <a:endParaRPr lang="en-US" dirty="0"/>
          </a:p>
        </p:txBody>
      </p:sp>
    </p:spTree>
    <p:extLst>
      <p:ext uri="{BB962C8B-B14F-4D97-AF65-F5344CB8AC3E}">
        <p14:creationId xmlns:p14="http://schemas.microsoft.com/office/powerpoint/2010/main" val="1627181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4C79BF-E0BD-446F-A2D8-5F3772B8754C}" type="slidenum">
              <a:rPr lang="en-US" smtClean="0"/>
              <a:pPr/>
              <a:t>14</a:t>
            </a:fld>
            <a:endParaRPr lang="en-US" dirty="0"/>
          </a:p>
        </p:txBody>
      </p:sp>
    </p:spTree>
    <p:extLst>
      <p:ext uri="{BB962C8B-B14F-4D97-AF65-F5344CB8AC3E}">
        <p14:creationId xmlns:p14="http://schemas.microsoft.com/office/powerpoint/2010/main" val="1627181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4C79BF-E0BD-446F-A2D8-5F3772B8754C}" type="slidenum">
              <a:rPr lang="en-US" smtClean="0"/>
              <a:pPr/>
              <a:t>16</a:t>
            </a:fld>
            <a:endParaRPr lang="en-US" dirty="0"/>
          </a:p>
        </p:txBody>
      </p:sp>
    </p:spTree>
    <p:extLst>
      <p:ext uri="{BB962C8B-B14F-4D97-AF65-F5344CB8AC3E}">
        <p14:creationId xmlns:p14="http://schemas.microsoft.com/office/powerpoint/2010/main" val="16271811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elcome Title Page Computer Cut Out">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794"/>
            <a:ext cx="9464675" cy="7313612"/>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9939" y="1447802"/>
            <a:ext cx="3800486" cy="3226191"/>
          </a:xfrm>
          <a:prstGeom prst="rect">
            <a:avLst/>
          </a:prstGeom>
        </p:spPr>
      </p:pic>
      <p:cxnSp>
        <p:nvCxnSpPr>
          <p:cNvPr id="7" name="Straight Connector 6"/>
          <p:cNvCxnSpPr/>
          <p:nvPr/>
        </p:nvCxnSpPr>
        <p:spPr>
          <a:xfrm flipV="1">
            <a:off x="5189538" y="1733109"/>
            <a:ext cx="21266" cy="2647506"/>
          </a:xfrm>
          <a:prstGeom prst="line">
            <a:avLst/>
          </a:prstGeom>
          <a:ln>
            <a:solidFill>
              <a:schemeClr val="tx2"/>
            </a:solidFill>
          </a:ln>
        </p:spPr>
        <p:style>
          <a:lnRef idx="1">
            <a:schemeClr val="accent4"/>
          </a:lnRef>
          <a:fillRef idx="0">
            <a:schemeClr val="accent4"/>
          </a:fillRef>
          <a:effectRef idx="0">
            <a:schemeClr val="accent4"/>
          </a:effectRef>
          <a:fontRef idx="minor">
            <a:schemeClr val="tx1"/>
          </a:fontRef>
        </p:style>
      </p:cxnSp>
      <p:sp>
        <p:nvSpPr>
          <p:cNvPr id="19" name="Text Placeholder 2"/>
          <p:cNvSpPr>
            <a:spLocks noGrp="1"/>
          </p:cNvSpPr>
          <p:nvPr>
            <p:ph type="body" idx="11"/>
          </p:nvPr>
        </p:nvSpPr>
        <p:spPr>
          <a:xfrm>
            <a:off x="5799139" y="1995026"/>
            <a:ext cx="3047999" cy="824375"/>
          </a:xfrm>
        </p:spPr>
        <p:txBody>
          <a:bodyPr anchor="t">
            <a:noAutofit/>
          </a:bodyPr>
          <a:lstStyle>
            <a:lvl1pPr marL="0" indent="0">
              <a:buNone/>
              <a:defRPr sz="1300">
                <a:solidFill>
                  <a:schemeClr val="tx2"/>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smtClean="0"/>
              <a:t>Click to edit Master text styles</a:t>
            </a:r>
          </a:p>
        </p:txBody>
      </p:sp>
      <p:sp>
        <p:nvSpPr>
          <p:cNvPr id="20" name="Text Placeholder 2"/>
          <p:cNvSpPr>
            <a:spLocks noGrp="1"/>
          </p:cNvSpPr>
          <p:nvPr>
            <p:ph type="body" idx="12" hasCustomPrompt="1"/>
          </p:nvPr>
        </p:nvSpPr>
        <p:spPr>
          <a:xfrm>
            <a:off x="5799139" y="1618809"/>
            <a:ext cx="3047999" cy="286192"/>
          </a:xfrm>
        </p:spPr>
        <p:txBody>
          <a:bodyPr anchor="t">
            <a:noAutofit/>
          </a:bodyPr>
          <a:lstStyle>
            <a:lvl1pPr marL="0" indent="0">
              <a:buNone/>
              <a:defRPr sz="1300" b="1">
                <a:solidFill>
                  <a:schemeClr val="tx2"/>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dirty="0" smtClean="0"/>
              <a:t>Presented to:</a:t>
            </a:r>
          </a:p>
        </p:txBody>
      </p:sp>
      <p:sp>
        <p:nvSpPr>
          <p:cNvPr id="21" name="Text Placeholder 2"/>
          <p:cNvSpPr>
            <a:spLocks noGrp="1"/>
          </p:cNvSpPr>
          <p:nvPr>
            <p:ph type="body" idx="13"/>
          </p:nvPr>
        </p:nvSpPr>
        <p:spPr>
          <a:xfrm>
            <a:off x="5799139" y="3518300"/>
            <a:ext cx="3047999" cy="824375"/>
          </a:xfrm>
        </p:spPr>
        <p:txBody>
          <a:bodyPr anchor="t">
            <a:noAutofit/>
          </a:bodyPr>
          <a:lstStyle>
            <a:lvl1pPr marL="0" indent="0">
              <a:buNone/>
              <a:defRPr sz="1300">
                <a:solidFill>
                  <a:schemeClr val="tx2"/>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smtClean="0"/>
              <a:t>Click to edit Master text styles</a:t>
            </a:r>
          </a:p>
        </p:txBody>
      </p:sp>
      <p:sp>
        <p:nvSpPr>
          <p:cNvPr id="22" name="Text Placeholder 2"/>
          <p:cNvSpPr>
            <a:spLocks noGrp="1"/>
          </p:cNvSpPr>
          <p:nvPr>
            <p:ph type="body" idx="14" hasCustomPrompt="1"/>
          </p:nvPr>
        </p:nvSpPr>
        <p:spPr>
          <a:xfrm>
            <a:off x="5799139" y="3142083"/>
            <a:ext cx="3047999" cy="286192"/>
          </a:xfrm>
        </p:spPr>
        <p:txBody>
          <a:bodyPr anchor="t">
            <a:noAutofit/>
          </a:bodyPr>
          <a:lstStyle>
            <a:lvl1pPr marL="0" indent="0">
              <a:buNone/>
              <a:defRPr sz="1300" b="1">
                <a:solidFill>
                  <a:schemeClr val="tx2"/>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dirty="0" smtClean="0"/>
              <a:t>Presented by:</a:t>
            </a:r>
          </a:p>
        </p:txBody>
      </p:sp>
    </p:spTree>
    <p:extLst>
      <p:ext uri="{BB962C8B-B14F-4D97-AF65-F5344CB8AC3E}">
        <p14:creationId xmlns:p14="http://schemas.microsoft.com/office/powerpoint/2010/main" val="3340001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wo Column Text">
    <p:spTree>
      <p:nvGrpSpPr>
        <p:cNvPr id="1" name=""/>
        <p:cNvGrpSpPr/>
        <p:nvPr/>
      </p:nvGrpSpPr>
      <p:grpSpPr>
        <a:xfrm>
          <a:off x="0" y="0"/>
          <a:ext cx="0" cy="0"/>
          <a:chOff x="0" y="0"/>
          <a:chExt cx="0" cy="0"/>
        </a:xfrm>
      </p:grpSpPr>
      <p:sp>
        <p:nvSpPr>
          <p:cNvPr id="6" name="Text Placeholder 2"/>
          <p:cNvSpPr>
            <a:spLocks noGrp="1"/>
          </p:cNvSpPr>
          <p:nvPr>
            <p:ph type="body" idx="11"/>
          </p:nvPr>
        </p:nvSpPr>
        <p:spPr>
          <a:xfrm>
            <a:off x="388937" y="1600729"/>
            <a:ext cx="3962400" cy="2437873"/>
          </a:xfrm>
        </p:spPr>
        <p:txBody>
          <a:bodyPr anchor="t">
            <a:noAutofit/>
          </a:bodyPr>
          <a:lstStyle>
            <a:lvl1pPr marL="0" indent="0">
              <a:buNone/>
              <a:defRPr sz="1300">
                <a:solidFill>
                  <a:schemeClr val="tx2"/>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smtClean="0"/>
              <a:t>Click to edit Master text styles</a:t>
            </a:r>
          </a:p>
        </p:txBody>
      </p:sp>
      <p:sp>
        <p:nvSpPr>
          <p:cNvPr id="8" name="Text Placeholder 2"/>
          <p:cNvSpPr>
            <a:spLocks noGrp="1"/>
          </p:cNvSpPr>
          <p:nvPr>
            <p:ph type="body" idx="12" hasCustomPrompt="1"/>
          </p:nvPr>
        </p:nvSpPr>
        <p:spPr>
          <a:xfrm>
            <a:off x="388937" y="1237809"/>
            <a:ext cx="3962400" cy="286192"/>
          </a:xfrm>
        </p:spPr>
        <p:txBody>
          <a:bodyPr anchor="t">
            <a:noAutofit/>
          </a:bodyPr>
          <a:lstStyle>
            <a:lvl1pPr marL="0" indent="0">
              <a:buNone/>
              <a:defRPr sz="1300" b="1">
                <a:solidFill>
                  <a:schemeClr val="tx2"/>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dirty="0" smtClean="0"/>
              <a:t>Title</a:t>
            </a:r>
          </a:p>
        </p:txBody>
      </p:sp>
      <p:sp>
        <p:nvSpPr>
          <p:cNvPr id="11" name="Text Placeholder 2"/>
          <p:cNvSpPr>
            <a:spLocks noGrp="1"/>
          </p:cNvSpPr>
          <p:nvPr>
            <p:ph type="body" idx="13"/>
          </p:nvPr>
        </p:nvSpPr>
        <p:spPr>
          <a:xfrm>
            <a:off x="5113338" y="1582121"/>
            <a:ext cx="3962400" cy="2437873"/>
          </a:xfrm>
        </p:spPr>
        <p:txBody>
          <a:bodyPr anchor="t">
            <a:noAutofit/>
          </a:bodyPr>
          <a:lstStyle>
            <a:lvl1pPr marL="0" indent="0">
              <a:buNone/>
              <a:defRPr sz="1300">
                <a:solidFill>
                  <a:schemeClr val="tx2"/>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smtClean="0"/>
              <a:t>Click to edit Master text styles</a:t>
            </a:r>
          </a:p>
        </p:txBody>
      </p:sp>
      <p:sp>
        <p:nvSpPr>
          <p:cNvPr id="12" name="Text Placeholder 2"/>
          <p:cNvSpPr>
            <a:spLocks noGrp="1"/>
          </p:cNvSpPr>
          <p:nvPr>
            <p:ph type="body" idx="14" hasCustomPrompt="1"/>
          </p:nvPr>
        </p:nvSpPr>
        <p:spPr>
          <a:xfrm>
            <a:off x="5113338" y="1219201"/>
            <a:ext cx="3962400" cy="286192"/>
          </a:xfrm>
        </p:spPr>
        <p:txBody>
          <a:bodyPr anchor="t">
            <a:noAutofit/>
          </a:bodyPr>
          <a:lstStyle>
            <a:lvl1pPr marL="0" indent="0">
              <a:buNone/>
              <a:defRPr sz="1300" b="1">
                <a:solidFill>
                  <a:schemeClr val="tx2"/>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dirty="0" smtClean="0"/>
              <a:t>Title</a:t>
            </a:r>
          </a:p>
        </p:txBody>
      </p:sp>
      <p:sp>
        <p:nvSpPr>
          <p:cNvPr id="15" name="Text Placeholder 2"/>
          <p:cNvSpPr>
            <a:spLocks noGrp="1"/>
          </p:cNvSpPr>
          <p:nvPr>
            <p:ph type="body" idx="17" hasCustomPrompt="1"/>
          </p:nvPr>
        </p:nvSpPr>
        <p:spPr>
          <a:xfrm>
            <a:off x="388937" y="247208"/>
            <a:ext cx="3962400" cy="286192"/>
          </a:xfrm>
        </p:spPr>
        <p:txBody>
          <a:bodyPr anchor="ctr">
            <a:noAutofit/>
          </a:bodyPr>
          <a:lstStyle>
            <a:lvl1pPr marL="0" indent="0">
              <a:buNone/>
              <a:defRPr sz="1900" b="1">
                <a:solidFill>
                  <a:schemeClr val="bg1">
                    <a:lumMod val="50000"/>
                  </a:schemeClr>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dirty="0" smtClean="0"/>
              <a:t>Title</a:t>
            </a:r>
          </a:p>
        </p:txBody>
      </p:sp>
    </p:spTree>
    <p:extLst>
      <p:ext uri="{BB962C8B-B14F-4D97-AF65-F5344CB8AC3E}">
        <p14:creationId xmlns:p14="http://schemas.microsoft.com/office/powerpoint/2010/main" val="1034813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Schedule">
    <p:spTree>
      <p:nvGrpSpPr>
        <p:cNvPr id="1" name=""/>
        <p:cNvGrpSpPr/>
        <p:nvPr/>
      </p:nvGrpSpPr>
      <p:grpSpPr>
        <a:xfrm>
          <a:off x="0" y="0"/>
          <a:ext cx="0" cy="0"/>
          <a:chOff x="0" y="0"/>
          <a:chExt cx="0" cy="0"/>
        </a:xfrm>
      </p:grpSpPr>
      <p:sp>
        <p:nvSpPr>
          <p:cNvPr id="8" name="TextBox 7"/>
          <p:cNvSpPr txBox="1"/>
          <p:nvPr/>
        </p:nvSpPr>
        <p:spPr>
          <a:xfrm>
            <a:off x="467835" y="1148318"/>
            <a:ext cx="1690576" cy="344709"/>
          </a:xfrm>
          <a:prstGeom prst="rect">
            <a:avLst/>
          </a:prstGeom>
          <a:noFill/>
        </p:spPr>
        <p:txBody>
          <a:bodyPr wrap="square" lIns="95884" tIns="47942" rIns="95884" bIns="47942" rtlCol="0">
            <a:spAutoFit/>
          </a:bodyPr>
          <a:lstStyle/>
          <a:p>
            <a:pPr algn="r"/>
            <a:r>
              <a:rPr lang="en-US" sz="1600" b="1" dirty="0" smtClean="0">
                <a:solidFill>
                  <a:schemeClr val="tx2"/>
                </a:solidFill>
                <a:latin typeface="Myriad Pro Light" pitchFamily="34" charset="0"/>
              </a:rPr>
              <a:t>On Air Schedule</a:t>
            </a:r>
            <a:endParaRPr lang="en-US" sz="1600" b="1" dirty="0">
              <a:solidFill>
                <a:schemeClr val="tx2"/>
              </a:solidFill>
              <a:latin typeface="Myriad Pro Light" pitchFamily="34" charset="0"/>
            </a:endParaRPr>
          </a:p>
        </p:txBody>
      </p:sp>
      <p:cxnSp>
        <p:nvCxnSpPr>
          <p:cNvPr id="10" name="Straight Connector 9"/>
          <p:cNvCxnSpPr/>
          <p:nvPr/>
        </p:nvCxnSpPr>
        <p:spPr>
          <a:xfrm flipV="1">
            <a:off x="2243470" y="1148316"/>
            <a:ext cx="21266" cy="4284921"/>
          </a:xfrm>
          <a:prstGeom prst="line">
            <a:avLst/>
          </a:prstGeom>
          <a:ln>
            <a:solidFill>
              <a:schemeClr val="tx2"/>
            </a:solidFill>
          </a:ln>
        </p:spPr>
        <p:style>
          <a:lnRef idx="1">
            <a:schemeClr val="accent4"/>
          </a:lnRef>
          <a:fillRef idx="0">
            <a:schemeClr val="accent4"/>
          </a:fillRef>
          <a:effectRef idx="0">
            <a:schemeClr val="accent4"/>
          </a:effectRef>
          <a:fontRef idx="minor">
            <a:schemeClr val="tx1"/>
          </a:fontRef>
        </p:style>
      </p:cxnSp>
      <p:sp>
        <p:nvSpPr>
          <p:cNvPr id="11" name="Text Placeholder 2"/>
          <p:cNvSpPr>
            <a:spLocks noGrp="1"/>
          </p:cNvSpPr>
          <p:nvPr>
            <p:ph type="body" idx="17" hasCustomPrompt="1"/>
          </p:nvPr>
        </p:nvSpPr>
        <p:spPr>
          <a:xfrm>
            <a:off x="388937" y="247208"/>
            <a:ext cx="3962400" cy="286192"/>
          </a:xfrm>
        </p:spPr>
        <p:txBody>
          <a:bodyPr anchor="ctr">
            <a:noAutofit/>
          </a:bodyPr>
          <a:lstStyle>
            <a:lvl1pPr marL="0" indent="0">
              <a:buNone/>
              <a:defRPr sz="1900" b="1">
                <a:solidFill>
                  <a:schemeClr val="bg1">
                    <a:lumMod val="50000"/>
                  </a:schemeClr>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dirty="0" smtClean="0"/>
              <a:t>On Air</a:t>
            </a:r>
          </a:p>
        </p:txBody>
      </p:sp>
      <p:sp>
        <p:nvSpPr>
          <p:cNvPr id="12" name="TextBox 11"/>
          <p:cNvSpPr txBox="1"/>
          <p:nvPr/>
        </p:nvSpPr>
        <p:spPr>
          <a:xfrm>
            <a:off x="2583714" y="1148318"/>
            <a:ext cx="4869711" cy="295466"/>
          </a:xfrm>
          <a:prstGeom prst="rect">
            <a:avLst/>
          </a:prstGeom>
          <a:noFill/>
        </p:spPr>
        <p:txBody>
          <a:bodyPr wrap="square" lIns="95884" tIns="47942" rIns="95884" bIns="47942" rtlCol="0">
            <a:spAutoFit/>
          </a:bodyPr>
          <a:lstStyle/>
          <a:p>
            <a:r>
              <a:rPr lang="en-US" sz="1300" b="1" dirty="0" smtClean="0">
                <a:solidFill>
                  <a:schemeClr val="tx2"/>
                </a:solidFill>
                <a:latin typeface="+mj-lt"/>
              </a:rPr>
              <a:t>Timing:</a:t>
            </a:r>
            <a:endParaRPr lang="en-US" sz="1300" b="1" dirty="0">
              <a:solidFill>
                <a:schemeClr val="tx2"/>
              </a:solidFill>
              <a:latin typeface="+mj-lt"/>
            </a:endParaRPr>
          </a:p>
        </p:txBody>
      </p:sp>
      <p:sp>
        <p:nvSpPr>
          <p:cNvPr id="13" name="Text Placeholder 2"/>
          <p:cNvSpPr>
            <a:spLocks noGrp="1"/>
          </p:cNvSpPr>
          <p:nvPr>
            <p:ph type="body" idx="12" hasCustomPrompt="1"/>
          </p:nvPr>
        </p:nvSpPr>
        <p:spPr>
          <a:xfrm>
            <a:off x="3208338" y="1148316"/>
            <a:ext cx="3733801" cy="286192"/>
          </a:xfrm>
        </p:spPr>
        <p:txBody>
          <a:bodyPr anchor="t">
            <a:noAutofit/>
          </a:bodyPr>
          <a:lstStyle>
            <a:lvl1pPr marL="0" indent="0">
              <a:buNone/>
              <a:defRPr sz="1300" b="0">
                <a:solidFill>
                  <a:schemeClr val="tx2"/>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dirty="0" smtClean="0"/>
              <a:t>Timing</a:t>
            </a:r>
          </a:p>
        </p:txBody>
      </p:sp>
      <p:sp>
        <p:nvSpPr>
          <p:cNvPr id="14" name="Content Placeholder 2"/>
          <p:cNvSpPr>
            <a:spLocks noGrp="1"/>
          </p:cNvSpPr>
          <p:nvPr>
            <p:ph idx="1"/>
          </p:nvPr>
        </p:nvSpPr>
        <p:spPr>
          <a:xfrm>
            <a:off x="2674938" y="1600201"/>
            <a:ext cx="6435090" cy="3833036"/>
          </a:xfrm>
        </p:spPr>
        <p:txBody>
          <a:bodyPr/>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33810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ext with Screenshot">
    <p:spTree>
      <p:nvGrpSpPr>
        <p:cNvPr id="1" name=""/>
        <p:cNvGrpSpPr/>
        <p:nvPr/>
      </p:nvGrpSpPr>
      <p:grpSpPr>
        <a:xfrm>
          <a:off x="0" y="0"/>
          <a:ext cx="0" cy="0"/>
          <a:chOff x="0" y="0"/>
          <a:chExt cx="0" cy="0"/>
        </a:xfrm>
      </p:grpSpPr>
      <p:sp>
        <p:nvSpPr>
          <p:cNvPr id="9" name="Picture Placeholder 2"/>
          <p:cNvSpPr>
            <a:spLocks noGrp="1"/>
          </p:cNvSpPr>
          <p:nvPr>
            <p:ph type="pic" idx="1"/>
          </p:nvPr>
        </p:nvSpPr>
        <p:spPr>
          <a:xfrm>
            <a:off x="4965407" y="898175"/>
            <a:ext cx="3759390" cy="4389120"/>
          </a:xfrm>
        </p:spPr>
        <p:txBody>
          <a:bodyPr/>
          <a:lstStyle>
            <a:lvl1pPr marL="0" indent="0">
              <a:buNone/>
              <a:defRPr sz="3600"/>
            </a:lvl1pPr>
            <a:lvl2pPr marL="502720" indent="0">
              <a:buNone/>
              <a:defRPr sz="3000"/>
            </a:lvl2pPr>
            <a:lvl3pPr marL="1005440" indent="0">
              <a:buNone/>
              <a:defRPr sz="2600"/>
            </a:lvl3pPr>
            <a:lvl4pPr marL="1508159" indent="0">
              <a:buNone/>
              <a:defRPr sz="2200"/>
            </a:lvl4pPr>
            <a:lvl5pPr marL="2010879" indent="0">
              <a:buNone/>
              <a:defRPr sz="2200"/>
            </a:lvl5pPr>
            <a:lvl6pPr marL="2513599" indent="0">
              <a:buNone/>
              <a:defRPr sz="2200"/>
            </a:lvl6pPr>
            <a:lvl7pPr marL="3016319" indent="0">
              <a:buNone/>
              <a:defRPr sz="2200"/>
            </a:lvl7pPr>
            <a:lvl8pPr marL="3519038" indent="0">
              <a:buNone/>
              <a:defRPr sz="2200"/>
            </a:lvl8pPr>
            <a:lvl9pPr marL="4021757" indent="0">
              <a:buNone/>
              <a:defRPr sz="2200"/>
            </a:lvl9pPr>
          </a:lstStyle>
          <a:p>
            <a:r>
              <a:rPr lang="en-US" dirty="0" smtClean="0"/>
              <a:t>Click icon to add picture</a:t>
            </a:r>
            <a:endParaRPr lang="en-US" dirty="0"/>
          </a:p>
        </p:txBody>
      </p:sp>
      <p:sp>
        <p:nvSpPr>
          <p:cNvPr id="5" name="Text Placeholder 2"/>
          <p:cNvSpPr>
            <a:spLocks noGrp="1"/>
          </p:cNvSpPr>
          <p:nvPr>
            <p:ph type="body" idx="17" hasCustomPrompt="1"/>
          </p:nvPr>
        </p:nvSpPr>
        <p:spPr>
          <a:xfrm>
            <a:off x="388937" y="247208"/>
            <a:ext cx="3962400" cy="286192"/>
          </a:xfrm>
        </p:spPr>
        <p:txBody>
          <a:bodyPr anchor="ctr">
            <a:noAutofit/>
          </a:bodyPr>
          <a:lstStyle>
            <a:lvl1pPr marL="0" indent="0">
              <a:buNone/>
              <a:defRPr sz="1900" b="1">
                <a:solidFill>
                  <a:schemeClr val="bg1">
                    <a:lumMod val="50000"/>
                  </a:schemeClr>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dirty="0" smtClean="0"/>
              <a:t>Title</a:t>
            </a:r>
          </a:p>
        </p:txBody>
      </p:sp>
      <p:sp>
        <p:nvSpPr>
          <p:cNvPr id="6" name="Text Placeholder 2"/>
          <p:cNvSpPr>
            <a:spLocks noGrp="1"/>
          </p:cNvSpPr>
          <p:nvPr>
            <p:ph type="body" idx="11"/>
          </p:nvPr>
        </p:nvSpPr>
        <p:spPr>
          <a:xfrm>
            <a:off x="388937" y="1600729"/>
            <a:ext cx="3962400" cy="2437873"/>
          </a:xfrm>
        </p:spPr>
        <p:txBody>
          <a:bodyPr anchor="t">
            <a:noAutofit/>
          </a:bodyPr>
          <a:lstStyle>
            <a:lvl1pPr marL="0" indent="0">
              <a:buNone/>
              <a:defRPr sz="1300">
                <a:solidFill>
                  <a:schemeClr val="tx2"/>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smtClean="0"/>
              <a:t>Click to edit Master text styles</a:t>
            </a:r>
          </a:p>
        </p:txBody>
      </p:sp>
      <p:sp>
        <p:nvSpPr>
          <p:cNvPr id="10" name="Text Placeholder 2"/>
          <p:cNvSpPr>
            <a:spLocks noGrp="1"/>
          </p:cNvSpPr>
          <p:nvPr>
            <p:ph type="body" idx="12" hasCustomPrompt="1"/>
          </p:nvPr>
        </p:nvSpPr>
        <p:spPr>
          <a:xfrm>
            <a:off x="388937" y="1237809"/>
            <a:ext cx="3962400" cy="286192"/>
          </a:xfrm>
        </p:spPr>
        <p:txBody>
          <a:bodyPr anchor="t">
            <a:noAutofit/>
          </a:bodyPr>
          <a:lstStyle>
            <a:lvl1pPr marL="0" indent="0">
              <a:buNone/>
              <a:defRPr sz="1300" b="1">
                <a:solidFill>
                  <a:schemeClr val="tx2"/>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dirty="0" smtClean="0"/>
              <a:t>Title</a:t>
            </a:r>
          </a:p>
        </p:txBody>
      </p:sp>
    </p:spTree>
    <p:extLst>
      <p:ext uri="{BB962C8B-B14F-4D97-AF65-F5344CB8AC3E}">
        <p14:creationId xmlns:p14="http://schemas.microsoft.com/office/powerpoint/2010/main" val="2582002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ext with Photo">
    <p:spTree>
      <p:nvGrpSpPr>
        <p:cNvPr id="1" name=""/>
        <p:cNvGrpSpPr/>
        <p:nvPr/>
      </p:nvGrpSpPr>
      <p:grpSpPr>
        <a:xfrm>
          <a:off x="0" y="0"/>
          <a:ext cx="0" cy="0"/>
          <a:chOff x="0" y="0"/>
          <a:chExt cx="0" cy="0"/>
        </a:xfrm>
      </p:grpSpPr>
      <p:sp>
        <p:nvSpPr>
          <p:cNvPr id="9" name="Picture Placeholder 2"/>
          <p:cNvSpPr>
            <a:spLocks noGrp="1"/>
          </p:cNvSpPr>
          <p:nvPr>
            <p:ph type="pic" idx="1"/>
          </p:nvPr>
        </p:nvSpPr>
        <p:spPr>
          <a:xfrm>
            <a:off x="2583712" y="1148317"/>
            <a:ext cx="4412512" cy="2254103"/>
          </a:xfrm>
        </p:spPr>
        <p:txBody>
          <a:bodyPr/>
          <a:lstStyle>
            <a:lvl1pPr marL="0" indent="0">
              <a:buNone/>
              <a:defRPr sz="3600"/>
            </a:lvl1pPr>
            <a:lvl2pPr marL="502720" indent="0">
              <a:buNone/>
              <a:defRPr sz="3000"/>
            </a:lvl2pPr>
            <a:lvl3pPr marL="1005440" indent="0">
              <a:buNone/>
              <a:defRPr sz="2600"/>
            </a:lvl3pPr>
            <a:lvl4pPr marL="1508159" indent="0">
              <a:buNone/>
              <a:defRPr sz="2200"/>
            </a:lvl4pPr>
            <a:lvl5pPr marL="2010879" indent="0">
              <a:buNone/>
              <a:defRPr sz="2200"/>
            </a:lvl5pPr>
            <a:lvl6pPr marL="2513599" indent="0">
              <a:buNone/>
              <a:defRPr sz="2200"/>
            </a:lvl6pPr>
            <a:lvl7pPr marL="3016319" indent="0">
              <a:buNone/>
              <a:defRPr sz="2200"/>
            </a:lvl7pPr>
            <a:lvl8pPr marL="3519038" indent="0">
              <a:buNone/>
              <a:defRPr sz="2200"/>
            </a:lvl8pPr>
            <a:lvl9pPr marL="4021757" indent="0">
              <a:buNone/>
              <a:defRPr sz="2200"/>
            </a:lvl9pPr>
          </a:lstStyle>
          <a:p>
            <a:r>
              <a:rPr lang="en-US" dirty="0" smtClean="0"/>
              <a:t>Click icon to add picture</a:t>
            </a:r>
            <a:endParaRPr lang="en-US" dirty="0"/>
          </a:p>
        </p:txBody>
      </p:sp>
      <p:cxnSp>
        <p:nvCxnSpPr>
          <p:cNvPr id="5" name="Straight Connector 4"/>
          <p:cNvCxnSpPr/>
          <p:nvPr/>
        </p:nvCxnSpPr>
        <p:spPr>
          <a:xfrm flipV="1">
            <a:off x="2264736" y="1148317"/>
            <a:ext cx="0" cy="428492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2"/>
          <p:cNvSpPr>
            <a:spLocks noGrp="1"/>
          </p:cNvSpPr>
          <p:nvPr>
            <p:ph type="body" idx="11"/>
          </p:nvPr>
        </p:nvSpPr>
        <p:spPr>
          <a:xfrm>
            <a:off x="2598737" y="3581401"/>
            <a:ext cx="4419601" cy="1851836"/>
          </a:xfrm>
        </p:spPr>
        <p:txBody>
          <a:bodyPr anchor="t">
            <a:noAutofit/>
          </a:bodyPr>
          <a:lstStyle>
            <a:lvl1pPr marL="0" indent="0">
              <a:buNone/>
              <a:defRPr sz="1300">
                <a:solidFill>
                  <a:schemeClr val="tx2"/>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smtClean="0"/>
              <a:t>Click to edit Master text styles</a:t>
            </a:r>
          </a:p>
        </p:txBody>
      </p:sp>
      <p:sp>
        <p:nvSpPr>
          <p:cNvPr id="11" name="Text Placeholder 2"/>
          <p:cNvSpPr>
            <a:spLocks noGrp="1"/>
          </p:cNvSpPr>
          <p:nvPr>
            <p:ph type="body" idx="12" hasCustomPrompt="1"/>
          </p:nvPr>
        </p:nvSpPr>
        <p:spPr>
          <a:xfrm>
            <a:off x="388939" y="1237809"/>
            <a:ext cx="1600200" cy="286192"/>
          </a:xfrm>
        </p:spPr>
        <p:txBody>
          <a:bodyPr anchor="t">
            <a:noAutofit/>
          </a:bodyPr>
          <a:lstStyle>
            <a:lvl1pPr marL="0" indent="0" algn="r">
              <a:buNone/>
              <a:defRPr sz="1300" b="1">
                <a:solidFill>
                  <a:schemeClr val="tx2"/>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dirty="0" smtClean="0"/>
              <a:t>Title</a:t>
            </a:r>
          </a:p>
        </p:txBody>
      </p:sp>
      <p:sp>
        <p:nvSpPr>
          <p:cNvPr id="12" name="Text Placeholder 2"/>
          <p:cNvSpPr>
            <a:spLocks noGrp="1"/>
          </p:cNvSpPr>
          <p:nvPr>
            <p:ph type="body" idx="17" hasCustomPrompt="1"/>
          </p:nvPr>
        </p:nvSpPr>
        <p:spPr>
          <a:xfrm>
            <a:off x="388937" y="247208"/>
            <a:ext cx="3962400" cy="286192"/>
          </a:xfrm>
        </p:spPr>
        <p:txBody>
          <a:bodyPr anchor="ctr">
            <a:noAutofit/>
          </a:bodyPr>
          <a:lstStyle>
            <a:lvl1pPr marL="0" indent="0">
              <a:buNone/>
              <a:defRPr sz="1900" b="1">
                <a:solidFill>
                  <a:schemeClr val="bg1">
                    <a:lumMod val="50000"/>
                  </a:schemeClr>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dirty="0" smtClean="0"/>
              <a:t>Title</a:t>
            </a:r>
          </a:p>
        </p:txBody>
      </p:sp>
    </p:spTree>
    <p:extLst>
      <p:ext uri="{BB962C8B-B14F-4D97-AF65-F5344CB8AC3E}">
        <p14:creationId xmlns:p14="http://schemas.microsoft.com/office/powerpoint/2010/main" val="2435859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Single Pictur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92935" y="1058987"/>
            <a:ext cx="5678805" cy="4389120"/>
          </a:xfrm>
        </p:spPr>
        <p:txBody>
          <a:bodyPr/>
          <a:lstStyle>
            <a:lvl1pPr marL="0" indent="0">
              <a:buNone/>
              <a:defRPr sz="3600"/>
            </a:lvl1pPr>
            <a:lvl2pPr marL="502720" indent="0">
              <a:buNone/>
              <a:defRPr sz="3000"/>
            </a:lvl2pPr>
            <a:lvl3pPr marL="1005440" indent="0">
              <a:buNone/>
              <a:defRPr sz="2600"/>
            </a:lvl3pPr>
            <a:lvl4pPr marL="1508159" indent="0">
              <a:buNone/>
              <a:defRPr sz="2200"/>
            </a:lvl4pPr>
            <a:lvl5pPr marL="2010879" indent="0">
              <a:buNone/>
              <a:defRPr sz="2200"/>
            </a:lvl5pPr>
            <a:lvl6pPr marL="2513599" indent="0">
              <a:buNone/>
              <a:defRPr sz="2200"/>
            </a:lvl6pPr>
            <a:lvl7pPr marL="3016319" indent="0">
              <a:buNone/>
              <a:defRPr sz="2200"/>
            </a:lvl7pPr>
            <a:lvl8pPr marL="3519038" indent="0">
              <a:buNone/>
              <a:defRPr sz="2200"/>
            </a:lvl8pPr>
            <a:lvl9pPr marL="4021757" indent="0">
              <a:buNone/>
              <a:defRPr sz="2200"/>
            </a:lvl9pPr>
          </a:lstStyle>
          <a:p>
            <a:r>
              <a:rPr lang="en-US" dirty="0" smtClean="0"/>
              <a:t>Click icon to add picture</a:t>
            </a:r>
            <a:endParaRPr lang="en-US" dirty="0"/>
          </a:p>
        </p:txBody>
      </p:sp>
      <p:sp>
        <p:nvSpPr>
          <p:cNvPr id="4" name="Text Placeholder 2"/>
          <p:cNvSpPr>
            <a:spLocks noGrp="1"/>
          </p:cNvSpPr>
          <p:nvPr>
            <p:ph type="body" idx="17" hasCustomPrompt="1"/>
          </p:nvPr>
        </p:nvSpPr>
        <p:spPr>
          <a:xfrm>
            <a:off x="388937" y="247208"/>
            <a:ext cx="3962400" cy="286192"/>
          </a:xfrm>
        </p:spPr>
        <p:txBody>
          <a:bodyPr anchor="ctr">
            <a:noAutofit/>
          </a:bodyPr>
          <a:lstStyle>
            <a:lvl1pPr marL="0" indent="0">
              <a:buNone/>
              <a:defRPr sz="1900" b="1">
                <a:solidFill>
                  <a:schemeClr val="bg1">
                    <a:lumMod val="50000"/>
                  </a:schemeClr>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dirty="0" smtClean="0"/>
              <a:t>Title</a:t>
            </a:r>
          </a:p>
        </p:txBody>
      </p:sp>
    </p:spTree>
    <p:extLst>
      <p:ext uri="{BB962C8B-B14F-4D97-AF65-F5344CB8AC3E}">
        <p14:creationId xmlns:p14="http://schemas.microsoft.com/office/powerpoint/2010/main" val="1292500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Four Picture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00072" y="856973"/>
            <a:ext cx="3901809" cy="2194576"/>
          </a:xfrm>
        </p:spPr>
        <p:txBody>
          <a:bodyPr/>
          <a:lstStyle>
            <a:lvl1pPr marL="0" indent="0">
              <a:buNone/>
              <a:defRPr sz="3600"/>
            </a:lvl1pPr>
            <a:lvl2pPr marL="502720" indent="0">
              <a:buNone/>
              <a:defRPr sz="3000"/>
            </a:lvl2pPr>
            <a:lvl3pPr marL="1005440" indent="0">
              <a:buNone/>
              <a:defRPr sz="2600"/>
            </a:lvl3pPr>
            <a:lvl4pPr marL="1508159" indent="0">
              <a:buNone/>
              <a:defRPr sz="2200"/>
            </a:lvl4pPr>
            <a:lvl5pPr marL="2010879" indent="0">
              <a:buNone/>
              <a:defRPr sz="2200"/>
            </a:lvl5pPr>
            <a:lvl6pPr marL="2513599" indent="0">
              <a:buNone/>
              <a:defRPr sz="2200"/>
            </a:lvl6pPr>
            <a:lvl7pPr marL="3016319" indent="0">
              <a:buNone/>
              <a:defRPr sz="2200"/>
            </a:lvl7pPr>
            <a:lvl8pPr marL="3519038" indent="0">
              <a:buNone/>
              <a:defRPr sz="2200"/>
            </a:lvl8pPr>
            <a:lvl9pPr marL="4021757" indent="0">
              <a:buNone/>
              <a:defRPr sz="2200"/>
            </a:lvl9pPr>
          </a:lstStyle>
          <a:p>
            <a:r>
              <a:rPr lang="en-US" dirty="0" smtClean="0"/>
              <a:t>Click icon to add picture</a:t>
            </a:r>
            <a:endParaRPr lang="en-US" dirty="0"/>
          </a:p>
        </p:txBody>
      </p:sp>
      <p:sp>
        <p:nvSpPr>
          <p:cNvPr id="4" name="Picture Placeholder 2"/>
          <p:cNvSpPr>
            <a:spLocks noGrp="1"/>
          </p:cNvSpPr>
          <p:nvPr>
            <p:ph type="pic" idx="10"/>
          </p:nvPr>
        </p:nvSpPr>
        <p:spPr>
          <a:xfrm>
            <a:off x="492981" y="3551279"/>
            <a:ext cx="3901809" cy="2215117"/>
          </a:xfrm>
        </p:spPr>
        <p:txBody>
          <a:bodyPr/>
          <a:lstStyle>
            <a:lvl1pPr marL="0" indent="0">
              <a:buNone/>
              <a:defRPr sz="3600"/>
            </a:lvl1pPr>
            <a:lvl2pPr marL="502720" indent="0">
              <a:buNone/>
              <a:defRPr sz="3000"/>
            </a:lvl2pPr>
            <a:lvl3pPr marL="1005440" indent="0">
              <a:buNone/>
              <a:defRPr sz="2600"/>
            </a:lvl3pPr>
            <a:lvl4pPr marL="1508159" indent="0">
              <a:buNone/>
              <a:defRPr sz="2200"/>
            </a:lvl4pPr>
            <a:lvl5pPr marL="2010879" indent="0">
              <a:buNone/>
              <a:defRPr sz="2200"/>
            </a:lvl5pPr>
            <a:lvl6pPr marL="2513599" indent="0">
              <a:buNone/>
              <a:defRPr sz="2200"/>
            </a:lvl6pPr>
            <a:lvl7pPr marL="3016319" indent="0">
              <a:buNone/>
              <a:defRPr sz="2200"/>
            </a:lvl7pPr>
            <a:lvl8pPr marL="3519038" indent="0">
              <a:buNone/>
              <a:defRPr sz="2200"/>
            </a:lvl8pPr>
            <a:lvl9pPr marL="4021757" indent="0">
              <a:buNone/>
              <a:defRPr sz="2200"/>
            </a:lvl9pPr>
          </a:lstStyle>
          <a:p>
            <a:r>
              <a:rPr lang="en-US" dirty="0" smtClean="0"/>
              <a:t>Click icon to add picture</a:t>
            </a:r>
            <a:endParaRPr lang="en-US" dirty="0"/>
          </a:p>
        </p:txBody>
      </p:sp>
      <p:sp>
        <p:nvSpPr>
          <p:cNvPr id="5" name="Picture Placeholder 2"/>
          <p:cNvSpPr>
            <a:spLocks noGrp="1"/>
          </p:cNvSpPr>
          <p:nvPr>
            <p:ph type="pic" idx="11"/>
          </p:nvPr>
        </p:nvSpPr>
        <p:spPr>
          <a:xfrm>
            <a:off x="5128787" y="860518"/>
            <a:ext cx="3901809" cy="2194576"/>
          </a:xfrm>
        </p:spPr>
        <p:txBody>
          <a:bodyPr/>
          <a:lstStyle>
            <a:lvl1pPr marL="0" indent="0">
              <a:buNone/>
              <a:defRPr sz="3600"/>
            </a:lvl1pPr>
            <a:lvl2pPr marL="502720" indent="0">
              <a:buNone/>
              <a:defRPr sz="3000"/>
            </a:lvl2pPr>
            <a:lvl3pPr marL="1005440" indent="0">
              <a:buNone/>
              <a:defRPr sz="2600"/>
            </a:lvl3pPr>
            <a:lvl4pPr marL="1508159" indent="0">
              <a:buNone/>
              <a:defRPr sz="2200"/>
            </a:lvl4pPr>
            <a:lvl5pPr marL="2010879" indent="0">
              <a:buNone/>
              <a:defRPr sz="2200"/>
            </a:lvl5pPr>
            <a:lvl6pPr marL="2513599" indent="0">
              <a:buNone/>
              <a:defRPr sz="2200"/>
            </a:lvl6pPr>
            <a:lvl7pPr marL="3016319" indent="0">
              <a:buNone/>
              <a:defRPr sz="2200"/>
            </a:lvl7pPr>
            <a:lvl8pPr marL="3519038" indent="0">
              <a:buNone/>
              <a:defRPr sz="2200"/>
            </a:lvl8pPr>
            <a:lvl9pPr marL="4021757" indent="0">
              <a:buNone/>
              <a:defRPr sz="2200"/>
            </a:lvl9pPr>
          </a:lstStyle>
          <a:p>
            <a:r>
              <a:rPr lang="en-US" dirty="0" smtClean="0"/>
              <a:t>Click icon to add picture</a:t>
            </a:r>
            <a:endParaRPr lang="en-US" dirty="0"/>
          </a:p>
        </p:txBody>
      </p:sp>
      <p:sp>
        <p:nvSpPr>
          <p:cNvPr id="6" name="Picture Placeholder 2"/>
          <p:cNvSpPr>
            <a:spLocks noGrp="1"/>
          </p:cNvSpPr>
          <p:nvPr>
            <p:ph type="pic" idx="12"/>
          </p:nvPr>
        </p:nvSpPr>
        <p:spPr>
          <a:xfrm>
            <a:off x="5121699" y="3554822"/>
            <a:ext cx="3901809" cy="2215117"/>
          </a:xfrm>
        </p:spPr>
        <p:txBody>
          <a:bodyPr/>
          <a:lstStyle>
            <a:lvl1pPr marL="0" indent="0">
              <a:buNone/>
              <a:defRPr sz="3600"/>
            </a:lvl1pPr>
            <a:lvl2pPr marL="502720" indent="0">
              <a:buNone/>
              <a:defRPr sz="3000"/>
            </a:lvl2pPr>
            <a:lvl3pPr marL="1005440" indent="0">
              <a:buNone/>
              <a:defRPr sz="2600"/>
            </a:lvl3pPr>
            <a:lvl4pPr marL="1508159" indent="0">
              <a:buNone/>
              <a:defRPr sz="2200"/>
            </a:lvl4pPr>
            <a:lvl5pPr marL="2010879" indent="0">
              <a:buNone/>
              <a:defRPr sz="2200"/>
            </a:lvl5pPr>
            <a:lvl6pPr marL="2513599" indent="0">
              <a:buNone/>
              <a:defRPr sz="2200"/>
            </a:lvl6pPr>
            <a:lvl7pPr marL="3016319" indent="0">
              <a:buNone/>
              <a:defRPr sz="2200"/>
            </a:lvl7pPr>
            <a:lvl8pPr marL="3519038" indent="0">
              <a:buNone/>
              <a:defRPr sz="2200"/>
            </a:lvl8pPr>
            <a:lvl9pPr marL="4021757" indent="0">
              <a:buNone/>
              <a:defRPr sz="2200"/>
            </a:lvl9pPr>
          </a:lstStyle>
          <a:p>
            <a:r>
              <a:rPr lang="en-US" dirty="0" smtClean="0"/>
              <a:t>Click icon to add picture</a:t>
            </a:r>
            <a:endParaRPr lang="en-US" dirty="0"/>
          </a:p>
        </p:txBody>
      </p:sp>
      <p:cxnSp>
        <p:nvCxnSpPr>
          <p:cNvPr id="7" name="Straight Connector 6"/>
          <p:cNvCxnSpPr/>
          <p:nvPr/>
        </p:nvCxnSpPr>
        <p:spPr>
          <a:xfrm flipV="1">
            <a:off x="4757634" y="1148316"/>
            <a:ext cx="0" cy="428492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2"/>
          <p:cNvSpPr>
            <a:spLocks noGrp="1"/>
          </p:cNvSpPr>
          <p:nvPr>
            <p:ph type="body" idx="17" hasCustomPrompt="1"/>
          </p:nvPr>
        </p:nvSpPr>
        <p:spPr>
          <a:xfrm>
            <a:off x="388937" y="247208"/>
            <a:ext cx="3962400" cy="286192"/>
          </a:xfrm>
        </p:spPr>
        <p:txBody>
          <a:bodyPr anchor="ctr">
            <a:noAutofit/>
          </a:bodyPr>
          <a:lstStyle>
            <a:lvl1pPr marL="0" indent="0">
              <a:buNone/>
              <a:defRPr sz="1900" b="1">
                <a:solidFill>
                  <a:schemeClr val="bg1">
                    <a:lumMod val="50000"/>
                  </a:schemeClr>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dirty="0" smtClean="0"/>
              <a:t>Title</a:t>
            </a:r>
          </a:p>
        </p:txBody>
      </p:sp>
    </p:spTree>
    <p:extLst>
      <p:ext uri="{BB962C8B-B14F-4D97-AF65-F5344CB8AC3E}">
        <p14:creationId xmlns:p14="http://schemas.microsoft.com/office/powerpoint/2010/main" val="3063346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ank You Page">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794"/>
            <a:ext cx="9464675" cy="7313612"/>
          </a:xfrm>
          <a:prstGeom prst="rect">
            <a:avLst/>
          </a:prstGeom>
        </p:spPr>
      </p:pic>
      <p:sp>
        <p:nvSpPr>
          <p:cNvPr id="3" name="Text Placeholder 2"/>
          <p:cNvSpPr>
            <a:spLocks noGrp="1"/>
          </p:cNvSpPr>
          <p:nvPr>
            <p:ph type="body" idx="11"/>
          </p:nvPr>
        </p:nvSpPr>
        <p:spPr>
          <a:xfrm>
            <a:off x="2522538" y="1805763"/>
            <a:ext cx="4419601" cy="2537637"/>
          </a:xfrm>
        </p:spPr>
        <p:txBody>
          <a:bodyPr anchor="t">
            <a:noAutofit/>
          </a:bodyPr>
          <a:lstStyle>
            <a:lvl1pPr marL="0" indent="0">
              <a:buNone/>
              <a:defRPr sz="1300">
                <a:solidFill>
                  <a:schemeClr val="tx2"/>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397096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9" name="Text Placeholder 2"/>
          <p:cNvSpPr>
            <a:spLocks noGrp="1"/>
          </p:cNvSpPr>
          <p:nvPr>
            <p:ph type="body" idx="17" hasCustomPrompt="1"/>
          </p:nvPr>
        </p:nvSpPr>
        <p:spPr>
          <a:xfrm>
            <a:off x="388937" y="247208"/>
            <a:ext cx="3962400" cy="286192"/>
          </a:xfrm>
        </p:spPr>
        <p:txBody>
          <a:bodyPr anchor="ctr">
            <a:noAutofit/>
          </a:bodyPr>
          <a:lstStyle>
            <a:lvl1pPr marL="0" indent="0">
              <a:buNone/>
              <a:defRPr sz="1800" b="1">
                <a:solidFill>
                  <a:schemeClr val="bg1">
                    <a:lumMod val="50000"/>
                  </a:schemeClr>
                </a:solidFill>
                <a:latin typeface="+mj-lt"/>
              </a:defRPr>
            </a:lvl1pPr>
            <a:lvl2pPr marL="485114" indent="0">
              <a:buNone/>
              <a:defRPr sz="2000">
                <a:solidFill>
                  <a:schemeClr val="tx1">
                    <a:tint val="75000"/>
                  </a:schemeClr>
                </a:solidFill>
              </a:defRPr>
            </a:lvl2pPr>
            <a:lvl3pPr marL="970228" indent="0">
              <a:buNone/>
              <a:defRPr sz="1700">
                <a:solidFill>
                  <a:schemeClr val="tx1">
                    <a:tint val="75000"/>
                  </a:schemeClr>
                </a:solidFill>
              </a:defRPr>
            </a:lvl3pPr>
            <a:lvl4pPr marL="1455342" indent="0">
              <a:buNone/>
              <a:defRPr sz="1500">
                <a:solidFill>
                  <a:schemeClr val="tx1">
                    <a:tint val="75000"/>
                  </a:schemeClr>
                </a:solidFill>
              </a:defRPr>
            </a:lvl4pPr>
            <a:lvl5pPr marL="1940457" indent="0">
              <a:buNone/>
              <a:defRPr sz="1500">
                <a:solidFill>
                  <a:schemeClr val="tx1">
                    <a:tint val="75000"/>
                  </a:schemeClr>
                </a:solidFill>
              </a:defRPr>
            </a:lvl5pPr>
            <a:lvl6pPr marL="2425571" indent="0">
              <a:buNone/>
              <a:defRPr sz="1500">
                <a:solidFill>
                  <a:schemeClr val="tx1">
                    <a:tint val="75000"/>
                  </a:schemeClr>
                </a:solidFill>
              </a:defRPr>
            </a:lvl6pPr>
            <a:lvl7pPr marL="2910685" indent="0">
              <a:buNone/>
              <a:defRPr sz="1500">
                <a:solidFill>
                  <a:schemeClr val="tx1">
                    <a:tint val="75000"/>
                  </a:schemeClr>
                </a:solidFill>
              </a:defRPr>
            </a:lvl7pPr>
            <a:lvl8pPr marL="3395799" indent="0">
              <a:buNone/>
              <a:defRPr sz="1500">
                <a:solidFill>
                  <a:schemeClr val="tx1">
                    <a:tint val="75000"/>
                  </a:schemeClr>
                </a:solidFill>
              </a:defRPr>
            </a:lvl8pPr>
            <a:lvl9pPr marL="3880913" indent="0">
              <a:buNone/>
              <a:defRPr sz="1500">
                <a:solidFill>
                  <a:schemeClr val="tx1">
                    <a:tint val="75000"/>
                  </a:schemeClr>
                </a:solidFill>
              </a:defRPr>
            </a:lvl9pPr>
          </a:lstStyle>
          <a:p>
            <a:pPr lvl="0"/>
            <a:r>
              <a:rPr lang="en-US" dirty="0" smtClean="0"/>
              <a:t>Title</a:t>
            </a:r>
          </a:p>
        </p:txBody>
      </p:sp>
    </p:spTree>
    <p:extLst>
      <p:ext uri="{BB962C8B-B14F-4D97-AF65-F5344CB8AC3E}">
        <p14:creationId xmlns:p14="http://schemas.microsoft.com/office/powerpoint/2010/main" val="3638936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sp>
        <p:nvSpPr>
          <p:cNvPr id="9" name="Text Placeholder 2"/>
          <p:cNvSpPr>
            <a:spLocks noGrp="1"/>
          </p:cNvSpPr>
          <p:nvPr>
            <p:ph type="body" idx="17" hasCustomPrompt="1"/>
          </p:nvPr>
        </p:nvSpPr>
        <p:spPr>
          <a:xfrm>
            <a:off x="388937" y="247208"/>
            <a:ext cx="3962400" cy="286192"/>
          </a:xfrm>
        </p:spPr>
        <p:txBody>
          <a:bodyPr anchor="ctr">
            <a:noAutofit/>
          </a:bodyPr>
          <a:lstStyle>
            <a:lvl1pPr marL="0" indent="0">
              <a:buNone/>
              <a:defRPr sz="1800" b="1">
                <a:solidFill>
                  <a:schemeClr val="bg1">
                    <a:lumMod val="50000"/>
                  </a:schemeClr>
                </a:solidFill>
                <a:latin typeface="+mj-lt"/>
              </a:defRPr>
            </a:lvl1pPr>
            <a:lvl2pPr marL="485114" indent="0">
              <a:buNone/>
              <a:defRPr sz="2000">
                <a:solidFill>
                  <a:schemeClr val="tx1">
                    <a:tint val="75000"/>
                  </a:schemeClr>
                </a:solidFill>
              </a:defRPr>
            </a:lvl2pPr>
            <a:lvl3pPr marL="970228" indent="0">
              <a:buNone/>
              <a:defRPr sz="1700">
                <a:solidFill>
                  <a:schemeClr val="tx1">
                    <a:tint val="75000"/>
                  </a:schemeClr>
                </a:solidFill>
              </a:defRPr>
            </a:lvl3pPr>
            <a:lvl4pPr marL="1455342" indent="0">
              <a:buNone/>
              <a:defRPr sz="1500">
                <a:solidFill>
                  <a:schemeClr val="tx1">
                    <a:tint val="75000"/>
                  </a:schemeClr>
                </a:solidFill>
              </a:defRPr>
            </a:lvl4pPr>
            <a:lvl5pPr marL="1940457" indent="0">
              <a:buNone/>
              <a:defRPr sz="1500">
                <a:solidFill>
                  <a:schemeClr val="tx1">
                    <a:tint val="75000"/>
                  </a:schemeClr>
                </a:solidFill>
              </a:defRPr>
            </a:lvl5pPr>
            <a:lvl6pPr marL="2425571" indent="0">
              <a:buNone/>
              <a:defRPr sz="1500">
                <a:solidFill>
                  <a:schemeClr val="tx1">
                    <a:tint val="75000"/>
                  </a:schemeClr>
                </a:solidFill>
              </a:defRPr>
            </a:lvl6pPr>
            <a:lvl7pPr marL="2910685" indent="0">
              <a:buNone/>
              <a:defRPr sz="1500">
                <a:solidFill>
                  <a:schemeClr val="tx1">
                    <a:tint val="75000"/>
                  </a:schemeClr>
                </a:solidFill>
              </a:defRPr>
            </a:lvl7pPr>
            <a:lvl8pPr marL="3395799" indent="0">
              <a:buNone/>
              <a:defRPr sz="1500">
                <a:solidFill>
                  <a:schemeClr val="tx1">
                    <a:tint val="75000"/>
                  </a:schemeClr>
                </a:solidFill>
              </a:defRPr>
            </a:lvl8pPr>
            <a:lvl9pPr marL="3880913" indent="0">
              <a:buNone/>
              <a:defRPr sz="1500">
                <a:solidFill>
                  <a:schemeClr val="tx1">
                    <a:tint val="75000"/>
                  </a:schemeClr>
                </a:solidFill>
              </a:defRPr>
            </a:lvl9pPr>
          </a:lstStyle>
          <a:p>
            <a:pPr lvl="0"/>
            <a:r>
              <a:rPr lang="en-US" dirty="0" smtClean="0"/>
              <a:t>Title</a:t>
            </a:r>
          </a:p>
        </p:txBody>
      </p:sp>
    </p:spTree>
    <p:extLst>
      <p:ext uri="{BB962C8B-B14F-4D97-AF65-F5344CB8AC3E}">
        <p14:creationId xmlns:p14="http://schemas.microsoft.com/office/powerpoint/2010/main" val="3638936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Welcome w/o Computer">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794"/>
            <a:ext cx="9464675" cy="7313612"/>
          </a:xfrm>
          <a:prstGeom prst="rect">
            <a:avLst/>
          </a:prstGeom>
        </p:spPr>
      </p:pic>
      <p:cxnSp>
        <p:nvCxnSpPr>
          <p:cNvPr id="7" name="Straight Connector 6"/>
          <p:cNvCxnSpPr/>
          <p:nvPr/>
        </p:nvCxnSpPr>
        <p:spPr>
          <a:xfrm flipV="1">
            <a:off x="5189538" y="1733109"/>
            <a:ext cx="21266" cy="2647506"/>
          </a:xfrm>
          <a:prstGeom prst="line">
            <a:avLst/>
          </a:prstGeom>
          <a:ln>
            <a:solidFill>
              <a:schemeClr val="tx2"/>
            </a:solidFill>
          </a:ln>
        </p:spPr>
        <p:style>
          <a:lnRef idx="1">
            <a:schemeClr val="accent4"/>
          </a:lnRef>
          <a:fillRef idx="0">
            <a:schemeClr val="accent4"/>
          </a:fillRef>
          <a:effectRef idx="0">
            <a:schemeClr val="accent4"/>
          </a:effectRef>
          <a:fontRef idx="minor">
            <a:schemeClr val="tx1"/>
          </a:fontRef>
        </p:style>
      </p:cxnSp>
      <p:sp>
        <p:nvSpPr>
          <p:cNvPr id="19" name="Text Placeholder 2"/>
          <p:cNvSpPr>
            <a:spLocks noGrp="1"/>
          </p:cNvSpPr>
          <p:nvPr>
            <p:ph type="body" idx="11"/>
          </p:nvPr>
        </p:nvSpPr>
        <p:spPr>
          <a:xfrm>
            <a:off x="5799139" y="1995026"/>
            <a:ext cx="3047999" cy="824375"/>
          </a:xfrm>
        </p:spPr>
        <p:txBody>
          <a:bodyPr anchor="t">
            <a:noAutofit/>
          </a:bodyPr>
          <a:lstStyle>
            <a:lvl1pPr marL="0" indent="0">
              <a:buNone/>
              <a:defRPr sz="1300">
                <a:solidFill>
                  <a:schemeClr val="tx2"/>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smtClean="0"/>
              <a:t>Click to edit Master text styles</a:t>
            </a:r>
          </a:p>
        </p:txBody>
      </p:sp>
      <p:sp>
        <p:nvSpPr>
          <p:cNvPr id="20" name="Text Placeholder 2"/>
          <p:cNvSpPr>
            <a:spLocks noGrp="1"/>
          </p:cNvSpPr>
          <p:nvPr>
            <p:ph type="body" idx="12" hasCustomPrompt="1"/>
          </p:nvPr>
        </p:nvSpPr>
        <p:spPr>
          <a:xfrm>
            <a:off x="5799139" y="1618809"/>
            <a:ext cx="3047999" cy="286192"/>
          </a:xfrm>
        </p:spPr>
        <p:txBody>
          <a:bodyPr anchor="t">
            <a:noAutofit/>
          </a:bodyPr>
          <a:lstStyle>
            <a:lvl1pPr marL="0" indent="0">
              <a:buNone/>
              <a:defRPr sz="1300" b="1">
                <a:solidFill>
                  <a:schemeClr val="tx2"/>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dirty="0" smtClean="0"/>
              <a:t>Presented to:</a:t>
            </a:r>
          </a:p>
        </p:txBody>
      </p:sp>
      <p:sp>
        <p:nvSpPr>
          <p:cNvPr id="21" name="Text Placeholder 2"/>
          <p:cNvSpPr>
            <a:spLocks noGrp="1"/>
          </p:cNvSpPr>
          <p:nvPr>
            <p:ph type="body" idx="13"/>
          </p:nvPr>
        </p:nvSpPr>
        <p:spPr>
          <a:xfrm>
            <a:off x="5799139" y="3518300"/>
            <a:ext cx="3047999" cy="824375"/>
          </a:xfrm>
        </p:spPr>
        <p:txBody>
          <a:bodyPr anchor="t">
            <a:noAutofit/>
          </a:bodyPr>
          <a:lstStyle>
            <a:lvl1pPr marL="0" indent="0">
              <a:buNone/>
              <a:defRPr sz="1300">
                <a:solidFill>
                  <a:schemeClr val="tx2"/>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smtClean="0"/>
              <a:t>Click to edit Master text styles</a:t>
            </a:r>
          </a:p>
        </p:txBody>
      </p:sp>
      <p:sp>
        <p:nvSpPr>
          <p:cNvPr id="22" name="Text Placeholder 2"/>
          <p:cNvSpPr>
            <a:spLocks noGrp="1"/>
          </p:cNvSpPr>
          <p:nvPr>
            <p:ph type="body" idx="14" hasCustomPrompt="1"/>
          </p:nvPr>
        </p:nvSpPr>
        <p:spPr>
          <a:xfrm>
            <a:off x="5799139" y="3142083"/>
            <a:ext cx="3047999" cy="286192"/>
          </a:xfrm>
        </p:spPr>
        <p:txBody>
          <a:bodyPr anchor="t">
            <a:noAutofit/>
          </a:bodyPr>
          <a:lstStyle>
            <a:lvl1pPr marL="0" indent="0">
              <a:buNone/>
              <a:defRPr sz="1300" b="1">
                <a:solidFill>
                  <a:schemeClr val="tx2"/>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dirty="0" smtClean="0"/>
              <a:t>Presented by:</a:t>
            </a:r>
          </a:p>
        </p:txBody>
      </p:sp>
    </p:spTree>
    <p:extLst>
      <p:ext uri="{BB962C8B-B14F-4D97-AF65-F5344CB8AC3E}">
        <p14:creationId xmlns:p14="http://schemas.microsoft.com/office/powerpoint/2010/main" val="12512958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09851" y="2272454"/>
            <a:ext cx="8044974" cy="1568027"/>
          </a:xfrm>
        </p:spPr>
        <p:txBody>
          <a:bodyPr/>
          <a:lstStyle/>
          <a:p>
            <a:r>
              <a:rPr lang="en-US" smtClean="0"/>
              <a:t>Click to edit Master title style</a:t>
            </a:r>
            <a:endParaRPr lang="en-US"/>
          </a:p>
        </p:txBody>
      </p:sp>
      <p:sp>
        <p:nvSpPr>
          <p:cNvPr id="3" name="Subtitle 2"/>
          <p:cNvSpPr>
            <a:spLocks noGrp="1"/>
          </p:cNvSpPr>
          <p:nvPr>
            <p:ph type="subTitle" idx="1"/>
          </p:nvPr>
        </p:nvSpPr>
        <p:spPr>
          <a:xfrm>
            <a:off x="1419701" y="4145280"/>
            <a:ext cx="6625273" cy="1869440"/>
          </a:xfrm>
        </p:spPr>
        <p:txBody>
          <a:bodyPr/>
          <a:lstStyle>
            <a:lvl1pPr marL="0" indent="0" algn="ctr">
              <a:buNone/>
              <a:defRPr>
                <a:solidFill>
                  <a:schemeClr val="tx1">
                    <a:tint val="75000"/>
                  </a:schemeClr>
                </a:solidFill>
              </a:defRPr>
            </a:lvl1pPr>
            <a:lvl2pPr marL="479420" indent="0" algn="ctr">
              <a:buNone/>
              <a:defRPr>
                <a:solidFill>
                  <a:schemeClr val="tx1">
                    <a:tint val="75000"/>
                  </a:schemeClr>
                </a:solidFill>
              </a:defRPr>
            </a:lvl2pPr>
            <a:lvl3pPr marL="958840" indent="0" algn="ctr">
              <a:buNone/>
              <a:defRPr>
                <a:solidFill>
                  <a:schemeClr val="tx1">
                    <a:tint val="75000"/>
                  </a:schemeClr>
                </a:solidFill>
              </a:defRPr>
            </a:lvl3pPr>
            <a:lvl4pPr marL="1438260" indent="0" algn="ctr">
              <a:buNone/>
              <a:defRPr>
                <a:solidFill>
                  <a:schemeClr val="tx1">
                    <a:tint val="75000"/>
                  </a:schemeClr>
                </a:solidFill>
              </a:defRPr>
            </a:lvl4pPr>
            <a:lvl5pPr marL="1917680" indent="0" algn="ctr">
              <a:buNone/>
              <a:defRPr>
                <a:solidFill>
                  <a:schemeClr val="tx1">
                    <a:tint val="75000"/>
                  </a:schemeClr>
                </a:solidFill>
              </a:defRPr>
            </a:lvl5pPr>
            <a:lvl6pPr marL="2397100" indent="0" algn="ctr">
              <a:buNone/>
              <a:defRPr>
                <a:solidFill>
                  <a:schemeClr val="tx1">
                    <a:tint val="75000"/>
                  </a:schemeClr>
                </a:solidFill>
              </a:defRPr>
            </a:lvl6pPr>
            <a:lvl7pPr marL="2876520" indent="0" algn="ctr">
              <a:buNone/>
              <a:defRPr>
                <a:solidFill>
                  <a:schemeClr val="tx1">
                    <a:tint val="75000"/>
                  </a:schemeClr>
                </a:solidFill>
              </a:defRPr>
            </a:lvl7pPr>
            <a:lvl8pPr marL="3355939" indent="0" algn="ctr">
              <a:buNone/>
              <a:defRPr>
                <a:solidFill>
                  <a:schemeClr val="tx1">
                    <a:tint val="75000"/>
                  </a:schemeClr>
                </a:solidFill>
              </a:defRPr>
            </a:lvl8pPr>
            <a:lvl9pPr marL="383535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B6F057-DB42-4330-B792-B1ABE09A4C3A}" type="datetimeFigureOut">
              <a:rPr lang="en-US" smtClean="0"/>
              <a:pPr/>
              <a:t>10/8/2013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B1AC15-4105-4F1F-B7A0-2D499B3E902D}" type="slidenum">
              <a:rPr lang="en-US" smtClean="0"/>
              <a:pPr/>
              <a:t>‹#›</a:t>
            </a:fld>
            <a:endParaRPr lang="en-US" dirty="0"/>
          </a:p>
        </p:txBody>
      </p:sp>
    </p:spTree>
    <p:extLst>
      <p:ext uri="{BB962C8B-B14F-4D97-AF65-F5344CB8AC3E}">
        <p14:creationId xmlns:p14="http://schemas.microsoft.com/office/powerpoint/2010/main" val="3016578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B6F057-DB42-4330-B792-B1ABE09A4C3A}" type="datetimeFigureOut">
              <a:rPr lang="en-US" smtClean="0"/>
              <a:pPr/>
              <a:t>10/8/2013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B1AC15-4105-4F1F-B7A0-2D499B3E902D}" type="slidenum">
              <a:rPr lang="en-US" smtClean="0"/>
              <a:pPr/>
              <a:t>‹#›</a:t>
            </a:fld>
            <a:endParaRPr lang="en-US" dirty="0"/>
          </a:p>
        </p:txBody>
      </p:sp>
    </p:spTree>
    <p:extLst>
      <p:ext uri="{BB962C8B-B14F-4D97-AF65-F5344CB8AC3E}">
        <p14:creationId xmlns:p14="http://schemas.microsoft.com/office/powerpoint/2010/main" val="66855569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9" name="Text Placeholder 2"/>
          <p:cNvSpPr>
            <a:spLocks noGrp="1"/>
          </p:cNvSpPr>
          <p:nvPr>
            <p:ph type="body" idx="17" hasCustomPrompt="1"/>
          </p:nvPr>
        </p:nvSpPr>
        <p:spPr>
          <a:xfrm>
            <a:off x="388937" y="247208"/>
            <a:ext cx="3962400" cy="286192"/>
          </a:xfrm>
        </p:spPr>
        <p:txBody>
          <a:bodyPr anchor="ctr">
            <a:noAutofit/>
          </a:bodyPr>
          <a:lstStyle>
            <a:lvl1pPr marL="0" indent="0">
              <a:buNone/>
              <a:defRPr sz="1800" b="1">
                <a:solidFill>
                  <a:schemeClr val="bg1">
                    <a:lumMod val="50000"/>
                  </a:schemeClr>
                </a:solidFill>
                <a:latin typeface="+mj-lt"/>
              </a:defRPr>
            </a:lvl1pPr>
            <a:lvl2pPr marL="485114" indent="0">
              <a:buNone/>
              <a:defRPr sz="2000">
                <a:solidFill>
                  <a:schemeClr val="tx1">
                    <a:tint val="75000"/>
                  </a:schemeClr>
                </a:solidFill>
              </a:defRPr>
            </a:lvl2pPr>
            <a:lvl3pPr marL="970228" indent="0">
              <a:buNone/>
              <a:defRPr sz="1700">
                <a:solidFill>
                  <a:schemeClr val="tx1">
                    <a:tint val="75000"/>
                  </a:schemeClr>
                </a:solidFill>
              </a:defRPr>
            </a:lvl3pPr>
            <a:lvl4pPr marL="1455342" indent="0">
              <a:buNone/>
              <a:defRPr sz="1500">
                <a:solidFill>
                  <a:schemeClr val="tx1">
                    <a:tint val="75000"/>
                  </a:schemeClr>
                </a:solidFill>
              </a:defRPr>
            </a:lvl4pPr>
            <a:lvl5pPr marL="1940457" indent="0">
              <a:buNone/>
              <a:defRPr sz="1500">
                <a:solidFill>
                  <a:schemeClr val="tx1">
                    <a:tint val="75000"/>
                  </a:schemeClr>
                </a:solidFill>
              </a:defRPr>
            </a:lvl5pPr>
            <a:lvl6pPr marL="2425571" indent="0">
              <a:buNone/>
              <a:defRPr sz="1500">
                <a:solidFill>
                  <a:schemeClr val="tx1">
                    <a:tint val="75000"/>
                  </a:schemeClr>
                </a:solidFill>
              </a:defRPr>
            </a:lvl6pPr>
            <a:lvl7pPr marL="2910685" indent="0">
              <a:buNone/>
              <a:defRPr sz="1500">
                <a:solidFill>
                  <a:schemeClr val="tx1">
                    <a:tint val="75000"/>
                  </a:schemeClr>
                </a:solidFill>
              </a:defRPr>
            </a:lvl7pPr>
            <a:lvl8pPr marL="3395799" indent="0">
              <a:buNone/>
              <a:defRPr sz="1500">
                <a:solidFill>
                  <a:schemeClr val="tx1">
                    <a:tint val="75000"/>
                  </a:schemeClr>
                </a:solidFill>
              </a:defRPr>
            </a:lvl8pPr>
            <a:lvl9pPr marL="3880913" indent="0">
              <a:buNone/>
              <a:defRPr sz="1500">
                <a:solidFill>
                  <a:schemeClr val="tx1">
                    <a:tint val="75000"/>
                  </a:schemeClr>
                </a:solidFill>
              </a:defRPr>
            </a:lvl9pPr>
          </a:lstStyle>
          <a:p>
            <a:pPr lvl="0"/>
            <a:r>
              <a:rPr lang="en-US" dirty="0" smtClean="0"/>
              <a:t>Title</a:t>
            </a:r>
          </a:p>
        </p:txBody>
      </p:sp>
    </p:spTree>
    <p:extLst>
      <p:ext uri="{BB962C8B-B14F-4D97-AF65-F5344CB8AC3E}">
        <p14:creationId xmlns:p14="http://schemas.microsoft.com/office/powerpoint/2010/main" val="3638936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hree Column Text">
    <p:spTree>
      <p:nvGrpSpPr>
        <p:cNvPr id="1" name=""/>
        <p:cNvGrpSpPr/>
        <p:nvPr/>
      </p:nvGrpSpPr>
      <p:grpSpPr>
        <a:xfrm>
          <a:off x="0" y="0"/>
          <a:ext cx="0" cy="0"/>
          <a:chOff x="0" y="0"/>
          <a:chExt cx="0" cy="0"/>
        </a:xfrm>
      </p:grpSpPr>
      <p:cxnSp>
        <p:nvCxnSpPr>
          <p:cNvPr id="10" name="Straight Connector 9"/>
          <p:cNvCxnSpPr/>
          <p:nvPr/>
        </p:nvCxnSpPr>
        <p:spPr>
          <a:xfrm flipV="1">
            <a:off x="2363636" y="1172977"/>
            <a:ext cx="0" cy="4284922"/>
          </a:xfrm>
          <a:prstGeom prst="line">
            <a:avLst/>
          </a:prstGeom>
          <a:ln>
            <a:solidFill>
              <a:schemeClr val="tx2"/>
            </a:solidFill>
          </a:ln>
        </p:spPr>
        <p:style>
          <a:lnRef idx="1">
            <a:schemeClr val="accent4"/>
          </a:lnRef>
          <a:fillRef idx="0">
            <a:schemeClr val="accent4"/>
          </a:fillRef>
          <a:effectRef idx="0">
            <a:schemeClr val="accent4"/>
          </a:effectRef>
          <a:fontRef idx="minor">
            <a:schemeClr val="tx1"/>
          </a:fontRef>
        </p:style>
      </p:cxnSp>
      <p:cxnSp>
        <p:nvCxnSpPr>
          <p:cNvPr id="11" name="Straight Connector 10"/>
          <p:cNvCxnSpPr/>
          <p:nvPr/>
        </p:nvCxnSpPr>
        <p:spPr>
          <a:xfrm flipV="1">
            <a:off x="4760212" y="1172978"/>
            <a:ext cx="0" cy="4284920"/>
          </a:xfrm>
          <a:prstGeom prst="line">
            <a:avLst/>
          </a:prstGeom>
          <a:ln>
            <a:solidFill>
              <a:schemeClr val="tx2"/>
            </a:solidFill>
          </a:ln>
        </p:spPr>
        <p:style>
          <a:lnRef idx="1">
            <a:schemeClr val="accent4"/>
          </a:lnRef>
          <a:fillRef idx="0">
            <a:schemeClr val="accent4"/>
          </a:fillRef>
          <a:effectRef idx="0">
            <a:schemeClr val="accent4"/>
          </a:effectRef>
          <a:fontRef idx="minor">
            <a:schemeClr val="tx1"/>
          </a:fontRef>
        </p:style>
      </p:cxnSp>
      <p:sp>
        <p:nvSpPr>
          <p:cNvPr id="14" name="Text Placeholder 2"/>
          <p:cNvSpPr>
            <a:spLocks noGrp="1"/>
          </p:cNvSpPr>
          <p:nvPr>
            <p:ph type="body" idx="11"/>
          </p:nvPr>
        </p:nvSpPr>
        <p:spPr>
          <a:xfrm>
            <a:off x="234589" y="1600730"/>
            <a:ext cx="1875427" cy="2437873"/>
          </a:xfrm>
        </p:spPr>
        <p:txBody>
          <a:bodyPr anchor="t">
            <a:noAutofit/>
          </a:bodyPr>
          <a:lstStyle>
            <a:lvl1pPr marL="0" indent="0">
              <a:buNone/>
              <a:defRPr sz="1300">
                <a:solidFill>
                  <a:schemeClr val="tx2"/>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smtClean="0"/>
              <a:t>Click to edit Master text styles</a:t>
            </a:r>
          </a:p>
        </p:txBody>
      </p:sp>
      <p:sp>
        <p:nvSpPr>
          <p:cNvPr id="15" name="Text Placeholder 2"/>
          <p:cNvSpPr>
            <a:spLocks noGrp="1"/>
          </p:cNvSpPr>
          <p:nvPr>
            <p:ph type="body" idx="12" hasCustomPrompt="1"/>
          </p:nvPr>
        </p:nvSpPr>
        <p:spPr>
          <a:xfrm>
            <a:off x="234589" y="1237810"/>
            <a:ext cx="1875427" cy="286192"/>
          </a:xfrm>
        </p:spPr>
        <p:txBody>
          <a:bodyPr anchor="t">
            <a:noAutofit/>
          </a:bodyPr>
          <a:lstStyle>
            <a:lvl1pPr marL="0" indent="0">
              <a:buNone/>
              <a:defRPr sz="1300" b="1">
                <a:solidFill>
                  <a:schemeClr val="tx2"/>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dirty="0" smtClean="0"/>
              <a:t>Title</a:t>
            </a:r>
          </a:p>
        </p:txBody>
      </p:sp>
      <p:sp>
        <p:nvSpPr>
          <p:cNvPr id="16" name="Text Placeholder 2"/>
          <p:cNvSpPr>
            <a:spLocks noGrp="1"/>
          </p:cNvSpPr>
          <p:nvPr>
            <p:ph type="body" idx="13"/>
          </p:nvPr>
        </p:nvSpPr>
        <p:spPr>
          <a:xfrm>
            <a:off x="2643625" y="1600730"/>
            <a:ext cx="1875427" cy="2437873"/>
          </a:xfrm>
        </p:spPr>
        <p:txBody>
          <a:bodyPr anchor="t">
            <a:noAutofit/>
          </a:bodyPr>
          <a:lstStyle>
            <a:lvl1pPr marL="0" indent="0">
              <a:buNone/>
              <a:defRPr sz="1300">
                <a:solidFill>
                  <a:schemeClr val="tx2"/>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smtClean="0"/>
              <a:t>Click to edit Master text styles</a:t>
            </a:r>
          </a:p>
        </p:txBody>
      </p:sp>
      <p:sp>
        <p:nvSpPr>
          <p:cNvPr id="17" name="Text Placeholder 2"/>
          <p:cNvSpPr>
            <a:spLocks noGrp="1"/>
          </p:cNvSpPr>
          <p:nvPr>
            <p:ph type="body" idx="14" hasCustomPrompt="1"/>
          </p:nvPr>
        </p:nvSpPr>
        <p:spPr>
          <a:xfrm>
            <a:off x="2643625" y="1237810"/>
            <a:ext cx="1875427" cy="286192"/>
          </a:xfrm>
        </p:spPr>
        <p:txBody>
          <a:bodyPr anchor="t">
            <a:noAutofit/>
          </a:bodyPr>
          <a:lstStyle>
            <a:lvl1pPr marL="0" indent="0">
              <a:buNone/>
              <a:defRPr sz="1300" b="1">
                <a:solidFill>
                  <a:schemeClr val="tx2"/>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dirty="0" smtClean="0"/>
              <a:t>Title</a:t>
            </a:r>
          </a:p>
        </p:txBody>
      </p:sp>
      <p:sp>
        <p:nvSpPr>
          <p:cNvPr id="18" name="Text Placeholder 2"/>
          <p:cNvSpPr>
            <a:spLocks noGrp="1"/>
          </p:cNvSpPr>
          <p:nvPr>
            <p:ph type="body" idx="15"/>
          </p:nvPr>
        </p:nvSpPr>
        <p:spPr>
          <a:xfrm>
            <a:off x="5008573" y="1600730"/>
            <a:ext cx="1875427" cy="2437873"/>
          </a:xfrm>
        </p:spPr>
        <p:txBody>
          <a:bodyPr anchor="t">
            <a:noAutofit/>
          </a:bodyPr>
          <a:lstStyle>
            <a:lvl1pPr marL="0" indent="0">
              <a:buNone/>
              <a:defRPr sz="1300">
                <a:solidFill>
                  <a:schemeClr val="tx2"/>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smtClean="0"/>
              <a:t>Click to edit Master text styles</a:t>
            </a:r>
          </a:p>
        </p:txBody>
      </p:sp>
      <p:sp>
        <p:nvSpPr>
          <p:cNvPr id="19" name="Text Placeholder 2"/>
          <p:cNvSpPr>
            <a:spLocks noGrp="1"/>
          </p:cNvSpPr>
          <p:nvPr>
            <p:ph type="body" idx="16" hasCustomPrompt="1"/>
          </p:nvPr>
        </p:nvSpPr>
        <p:spPr>
          <a:xfrm>
            <a:off x="5008573" y="1237810"/>
            <a:ext cx="1875427" cy="286192"/>
          </a:xfrm>
        </p:spPr>
        <p:txBody>
          <a:bodyPr anchor="t">
            <a:noAutofit/>
          </a:bodyPr>
          <a:lstStyle>
            <a:lvl1pPr marL="0" indent="0">
              <a:buNone/>
              <a:defRPr sz="1300" b="1">
                <a:solidFill>
                  <a:schemeClr val="tx2"/>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dirty="0" smtClean="0"/>
              <a:t>Title</a:t>
            </a:r>
          </a:p>
        </p:txBody>
      </p:sp>
      <p:sp>
        <p:nvSpPr>
          <p:cNvPr id="20" name="Text Placeholder 2"/>
          <p:cNvSpPr>
            <a:spLocks noGrp="1"/>
          </p:cNvSpPr>
          <p:nvPr>
            <p:ph type="body" idx="17" hasCustomPrompt="1"/>
          </p:nvPr>
        </p:nvSpPr>
        <p:spPr>
          <a:xfrm>
            <a:off x="388937" y="247208"/>
            <a:ext cx="3962400" cy="286192"/>
          </a:xfrm>
        </p:spPr>
        <p:txBody>
          <a:bodyPr anchor="ctr">
            <a:noAutofit/>
          </a:bodyPr>
          <a:lstStyle>
            <a:lvl1pPr marL="0" indent="0">
              <a:buNone/>
              <a:defRPr sz="1900" b="1">
                <a:solidFill>
                  <a:schemeClr val="bg1">
                    <a:lumMod val="50000"/>
                  </a:schemeClr>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dirty="0" smtClean="0"/>
              <a:t>Title</a:t>
            </a:r>
          </a:p>
        </p:txBody>
      </p:sp>
      <p:cxnSp>
        <p:nvCxnSpPr>
          <p:cNvPr id="12" name="Straight Connector 11"/>
          <p:cNvCxnSpPr/>
          <p:nvPr userDrawn="1"/>
        </p:nvCxnSpPr>
        <p:spPr>
          <a:xfrm flipV="1">
            <a:off x="7123485" y="1172979"/>
            <a:ext cx="0" cy="4284920"/>
          </a:xfrm>
          <a:prstGeom prst="line">
            <a:avLst/>
          </a:prstGeom>
          <a:ln>
            <a:solidFill>
              <a:schemeClr val="tx2"/>
            </a:solidFill>
          </a:ln>
        </p:spPr>
        <p:style>
          <a:lnRef idx="1">
            <a:schemeClr val="accent4"/>
          </a:lnRef>
          <a:fillRef idx="0">
            <a:schemeClr val="accent4"/>
          </a:fillRef>
          <a:effectRef idx="0">
            <a:schemeClr val="accent4"/>
          </a:effectRef>
          <a:fontRef idx="minor">
            <a:schemeClr val="tx1"/>
          </a:fontRef>
        </p:style>
      </p:cxnSp>
      <p:sp>
        <p:nvSpPr>
          <p:cNvPr id="13" name="Text Placeholder 2"/>
          <p:cNvSpPr>
            <a:spLocks noGrp="1"/>
          </p:cNvSpPr>
          <p:nvPr>
            <p:ph type="body" idx="18"/>
          </p:nvPr>
        </p:nvSpPr>
        <p:spPr>
          <a:xfrm>
            <a:off x="7397899" y="1602221"/>
            <a:ext cx="1875427" cy="2437873"/>
          </a:xfrm>
        </p:spPr>
        <p:txBody>
          <a:bodyPr anchor="t">
            <a:noAutofit/>
          </a:bodyPr>
          <a:lstStyle>
            <a:lvl1pPr marL="0" indent="0">
              <a:buNone/>
              <a:defRPr sz="1300">
                <a:solidFill>
                  <a:schemeClr val="tx2"/>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smtClean="0"/>
              <a:t>Click to edit Master text styles</a:t>
            </a:r>
          </a:p>
        </p:txBody>
      </p:sp>
      <p:sp>
        <p:nvSpPr>
          <p:cNvPr id="21" name="Text Placeholder 2"/>
          <p:cNvSpPr>
            <a:spLocks noGrp="1"/>
          </p:cNvSpPr>
          <p:nvPr>
            <p:ph type="body" idx="19" hasCustomPrompt="1"/>
          </p:nvPr>
        </p:nvSpPr>
        <p:spPr>
          <a:xfrm>
            <a:off x="7397899" y="1239301"/>
            <a:ext cx="1875427" cy="286192"/>
          </a:xfrm>
        </p:spPr>
        <p:txBody>
          <a:bodyPr anchor="t">
            <a:noAutofit/>
          </a:bodyPr>
          <a:lstStyle>
            <a:lvl1pPr marL="0" indent="0">
              <a:buNone/>
              <a:defRPr sz="1300" b="1">
                <a:solidFill>
                  <a:schemeClr val="tx2"/>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dirty="0" smtClean="0"/>
              <a:t>Title</a:t>
            </a:r>
          </a:p>
        </p:txBody>
      </p:sp>
    </p:spTree>
    <p:extLst>
      <p:ext uri="{BB962C8B-B14F-4D97-AF65-F5344CB8AC3E}">
        <p14:creationId xmlns:p14="http://schemas.microsoft.com/office/powerpoint/2010/main" val="3258506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Title Pag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794"/>
            <a:ext cx="9464675" cy="7313612"/>
          </a:xfrm>
          <a:prstGeom prst="rect">
            <a:avLst/>
          </a:prstGeom>
        </p:spPr>
      </p:pic>
    </p:spTree>
    <p:extLst>
      <p:ext uri="{BB962C8B-B14F-4D97-AF65-F5344CB8AC3E}">
        <p14:creationId xmlns:p14="http://schemas.microsoft.com/office/powerpoint/2010/main" val="23526757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lank Slide">
    <p:spTree>
      <p:nvGrpSpPr>
        <p:cNvPr id="1" name=""/>
        <p:cNvGrpSpPr/>
        <p:nvPr/>
      </p:nvGrpSpPr>
      <p:grpSpPr>
        <a:xfrm>
          <a:off x="0" y="0"/>
          <a:ext cx="0" cy="0"/>
          <a:chOff x="0" y="0"/>
          <a:chExt cx="0" cy="0"/>
        </a:xfrm>
      </p:grpSpPr>
      <p:sp>
        <p:nvSpPr>
          <p:cNvPr id="7" name="Text Placeholder 2"/>
          <p:cNvSpPr>
            <a:spLocks noGrp="1"/>
          </p:cNvSpPr>
          <p:nvPr>
            <p:ph type="body" idx="17" hasCustomPrompt="1"/>
          </p:nvPr>
        </p:nvSpPr>
        <p:spPr>
          <a:xfrm>
            <a:off x="388937" y="247208"/>
            <a:ext cx="3962400" cy="286192"/>
          </a:xfrm>
        </p:spPr>
        <p:txBody>
          <a:bodyPr anchor="ctr">
            <a:noAutofit/>
          </a:bodyPr>
          <a:lstStyle>
            <a:lvl1pPr marL="0" indent="0">
              <a:buNone/>
              <a:defRPr sz="1900" b="1">
                <a:solidFill>
                  <a:schemeClr val="bg1">
                    <a:lumMod val="50000"/>
                  </a:schemeClr>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dirty="0" smtClean="0"/>
              <a:t>Title</a:t>
            </a:r>
          </a:p>
        </p:txBody>
      </p:sp>
      <p:sp>
        <p:nvSpPr>
          <p:cNvPr id="3" name="Content Placeholder 2"/>
          <p:cNvSpPr>
            <a:spLocks noGrp="1"/>
          </p:cNvSpPr>
          <p:nvPr>
            <p:ph idx="1"/>
          </p:nvPr>
        </p:nvSpPr>
        <p:spPr>
          <a:xfrm>
            <a:off x="388938" y="914401"/>
            <a:ext cx="8721089" cy="4518836"/>
          </a:xfrm>
        </p:spPr>
        <p:txBody>
          <a:bodyPr/>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909759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794"/>
            <a:ext cx="9464675" cy="7313612"/>
          </a:xfrm>
          <a:prstGeom prst="rect">
            <a:avLst/>
          </a:prstGeom>
        </p:spPr>
      </p:pic>
      <p:cxnSp>
        <p:nvCxnSpPr>
          <p:cNvPr id="10" name="Straight Connector 9"/>
          <p:cNvCxnSpPr/>
          <p:nvPr/>
        </p:nvCxnSpPr>
        <p:spPr>
          <a:xfrm flipV="1">
            <a:off x="5189538" y="1733109"/>
            <a:ext cx="21266" cy="2647506"/>
          </a:xfrm>
          <a:prstGeom prst="line">
            <a:avLst/>
          </a:prstGeom>
          <a:ln>
            <a:solidFill>
              <a:schemeClr val="tx2"/>
            </a:solidFill>
          </a:ln>
        </p:spPr>
        <p:style>
          <a:lnRef idx="1">
            <a:schemeClr val="accent4"/>
          </a:lnRef>
          <a:fillRef idx="0">
            <a:schemeClr val="accent4"/>
          </a:fillRef>
          <a:effectRef idx="0">
            <a:schemeClr val="accent4"/>
          </a:effectRef>
          <a:fontRef idx="minor">
            <a:schemeClr val="tx1"/>
          </a:fontRef>
        </p:style>
      </p:cxnSp>
      <p:sp>
        <p:nvSpPr>
          <p:cNvPr id="11" name="Picture Placeholder 2"/>
          <p:cNvSpPr>
            <a:spLocks noGrp="1"/>
          </p:cNvSpPr>
          <p:nvPr>
            <p:ph type="pic" idx="1" hasCustomPrompt="1"/>
          </p:nvPr>
        </p:nvSpPr>
        <p:spPr>
          <a:xfrm>
            <a:off x="1150936" y="1828802"/>
            <a:ext cx="2971800" cy="1828799"/>
          </a:xfrm>
        </p:spPr>
        <p:txBody>
          <a:bodyPr/>
          <a:lstStyle>
            <a:lvl1pPr marL="0" indent="0">
              <a:buNone/>
              <a:defRPr sz="3600"/>
            </a:lvl1pPr>
            <a:lvl2pPr marL="502720" indent="0">
              <a:buNone/>
              <a:defRPr sz="3000"/>
            </a:lvl2pPr>
            <a:lvl3pPr marL="1005440" indent="0">
              <a:buNone/>
              <a:defRPr sz="2600"/>
            </a:lvl3pPr>
            <a:lvl4pPr marL="1508159" indent="0">
              <a:buNone/>
              <a:defRPr sz="2200"/>
            </a:lvl4pPr>
            <a:lvl5pPr marL="2010879" indent="0">
              <a:buNone/>
              <a:defRPr sz="2200"/>
            </a:lvl5pPr>
            <a:lvl6pPr marL="2513599" indent="0">
              <a:buNone/>
              <a:defRPr sz="2200"/>
            </a:lvl6pPr>
            <a:lvl7pPr marL="3016319" indent="0">
              <a:buNone/>
              <a:defRPr sz="2200"/>
            </a:lvl7pPr>
            <a:lvl8pPr marL="3519038" indent="0">
              <a:buNone/>
              <a:defRPr sz="2200"/>
            </a:lvl8pPr>
            <a:lvl9pPr marL="4021757" indent="0">
              <a:buNone/>
              <a:defRPr sz="2200"/>
            </a:lvl9pPr>
          </a:lstStyle>
          <a:p>
            <a:r>
              <a:rPr lang="en-US" dirty="0" smtClean="0"/>
              <a:t>Click icon to add LOGO</a:t>
            </a:r>
            <a:endParaRPr lang="en-US" dirty="0"/>
          </a:p>
        </p:txBody>
      </p:sp>
      <p:sp>
        <p:nvSpPr>
          <p:cNvPr id="21" name="Text Placeholder 2"/>
          <p:cNvSpPr>
            <a:spLocks noGrp="1"/>
          </p:cNvSpPr>
          <p:nvPr>
            <p:ph type="body" idx="11"/>
          </p:nvPr>
        </p:nvSpPr>
        <p:spPr>
          <a:xfrm>
            <a:off x="5799139" y="1995026"/>
            <a:ext cx="3047999" cy="824375"/>
          </a:xfrm>
        </p:spPr>
        <p:txBody>
          <a:bodyPr anchor="t">
            <a:noAutofit/>
          </a:bodyPr>
          <a:lstStyle>
            <a:lvl1pPr marL="0" indent="0">
              <a:buNone/>
              <a:defRPr sz="1300">
                <a:solidFill>
                  <a:schemeClr val="tx2"/>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smtClean="0"/>
              <a:t>Click to edit Master text styles</a:t>
            </a:r>
          </a:p>
        </p:txBody>
      </p:sp>
      <p:sp>
        <p:nvSpPr>
          <p:cNvPr id="22" name="Text Placeholder 2"/>
          <p:cNvSpPr>
            <a:spLocks noGrp="1"/>
          </p:cNvSpPr>
          <p:nvPr>
            <p:ph type="body" idx="12" hasCustomPrompt="1"/>
          </p:nvPr>
        </p:nvSpPr>
        <p:spPr>
          <a:xfrm>
            <a:off x="5799139" y="1618809"/>
            <a:ext cx="3047999" cy="286192"/>
          </a:xfrm>
        </p:spPr>
        <p:txBody>
          <a:bodyPr anchor="t">
            <a:noAutofit/>
          </a:bodyPr>
          <a:lstStyle>
            <a:lvl1pPr marL="0" indent="0">
              <a:buNone/>
              <a:defRPr sz="1300" b="1">
                <a:solidFill>
                  <a:schemeClr val="tx2"/>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dirty="0" smtClean="0"/>
              <a:t>Presented to:</a:t>
            </a:r>
          </a:p>
        </p:txBody>
      </p:sp>
      <p:sp>
        <p:nvSpPr>
          <p:cNvPr id="23" name="Text Placeholder 2"/>
          <p:cNvSpPr>
            <a:spLocks noGrp="1"/>
          </p:cNvSpPr>
          <p:nvPr>
            <p:ph type="body" idx="13"/>
          </p:nvPr>
        </p:nvSpPr>
        <p:spPr>
          <a:xfrm>
            <a:off x="5799139" y="3518300"/>
            <a:ext cx="3047999" cy="824375"/>
          </a:xfrm>
        </p:spPr>
        <p:txBody>
          <a:bodyPr anchor="t">
            <a:noAutofit/>
          </a:bodyPr>
          <a:lstStyle>
            <a:lvl1pPr marL="0" indent="0">
              <a:buNone/>
              <a:defRPr sz="1300">
                <a:solidFill>
                  <a:schemeClr val="tx2"/>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smtClean="0"/>
              <a:t>Click to edit Master text styles</a:t>
            </a:r>
          </a:p>
        </p:txBody>
      </p:sp>
      <p:sp>
        <p:nvSpPr>
          <p:cNvPr id="24" name="Text Placeholder 2"/>
          <p:cNvSpPr>
            <a:spLocks noGrp="1"/>
          </p:cNvSpPr>
          <p:nvPr>
            <p:ph type="body" idx="14" hasCustomPrompt="1"/>
          </p:nvPr>
        </p:nvSpPr>
        <p:spPr>
          <a:xfrm>
            <a:off x="5799139" y="3142083"/>
            <a:ext cx="3047999" cy="286192"/>
          </a:xfrm>
        </p:spPr>
        <p:txBody>
          <a:bodyPr anchor="t">
            <a:noAutofit/>
          </a:bodyPr>
          <a:lstStyle>
            <a:lvl1pPr marL="0" indent="0">
              <a:buNone/>
              <a:defRPr sz="1300" b="1">
                <a:solidFill>
                  <a:schemeClr val="tx2"/>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dirty="0" smtClean="0"/>
              <a:t>Presented by:</a:t>
            </a:r>
          </a:p>
        </p:txBody>
      </p:sp>
    </p:spTree>
    <p:extLst>
      <p:ext uri="{BB962C8B-B14F-4D97-AF65-F5344CB8AC3E}">
        <p14:creationId xmlns:p14="http://schemas.microsoft.com/office/powerpoint/2010/main" val="3638936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ne Column Text no timing">
    <p:spTree>
      <p:nvGrpSpPr>
        <p:cNvPr id="1" name=""/>
        <p:cNvGrpSpPr/>
        <p:nvPr/>
      </p:nvGrpSpPr>
      <p:grpSpPr>
        <a:xfrm>
          <a:off x="0" y="0"/>
          <a:ext cx="0" cy="0"/>
          <a:chOff x="0" y="0"/>
          <a:chExt cx="0" cy="0"/>
        </a:xfrm>
      </p:grpSpPr>
      <p:sp>
        <p:nvSpPr>
          <p:cNvPr id="12" name="Text Placeholder 2"/>
          <p:cNvSpPr>
            <a:spLocks noGrp="1"/>
          </p:cNvSpPr>
          <p:nvPr>
            <p:ph type="body" idx="13" hasCustomPrompt="1"/>
          </p:nvPr>
        </p:nvSpPr>
        <p:spPr>
          <a:xfrm>
            <a:off x="465138" y="1143001"/>
            <a:ext cx="1600200" cy="286192"/>
          </a:xfrm>
        </p:spPr>
        <p:txBody>
          <a:bodyPr anchor="t">
            <a:noAutofit/>
          </a:bodyPr>
          <a:lstStyle>
            <a:lvl1pPr marL="0" indent="0" algn="r">
              <a:buNone/>
              <a:defRPr sz="1500" b="1">
                <a:solidFill>
                  <a:schemeClr val="tx2"/>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dirty="0" smtClean="0"/>
              <a:t>Title</a:t>
            </a:r>
          </a:p>
        </p:txBody>
      </p:sp>
      <p:cxnSp>
        <p:nvCxnSpPr>
          <p:cNvPr id="10" name="Straight Connector 9"/>
          <p:cNvCxnSpPr/>
          <p:nvPr/>
        </p:nvCxnSpPr>
        <p:spPr>
          <a:xfrm flipV="1">
            <a:off x="2264736" y="1148317"/>
            <a:ext cx="0" cy="4284920"/>
          </a:xfrm>
          <a:prstGeom prst="line">
            <a:avLst/>
          </a:prstGeom>
          <a:ln>
            <a:solidFill>
              <a:schemeClr val="tx2"/>
            </a:solidFill>
          </a:ln>
        </p:spPr>
        <p:style>
          <a:lnRef idx="1">
            <a:schemeClr val="accent4"/>
          </a:lnRef>
          <a:fillRef idx="0">
            <a:schemeClr val="accent4"/>
          </a:fillRef>
          <a:effectRef idx="0">
            <a:schemeClr val="accent4"/>
          </a:effectRef>
          <a:fontRef idx="minor">
            <a:schemeClr val="tx1"/>
          </a:fontRef>
        </p:style>
      </p:cxnSp>
      <p:sp>
        <p:nvSpPr>
          <p:cNvPr id="6" name="Text Placeholder 2"/>
          <p:cNvSpPr>
            <a:spLocks noGrp="1"/>
          </p:cNvSpPr>
          <p:nvPr>
            <p:ph type="body" idx="11"/>
          </p:nvPr>
        </p:nvSpPr>
        <p:spPr>
          <a:xfrm>
            <a:off x="2674938" y="1148317"/>
            <a:ext cx="4267199" cy="4284921"/>
          </a:xfrm>
        </p:spPr>
        <p:txBody>
          <a:bodyPr anchor="t">
            <a:noAutofit/>
          </a:bodyPr>
          <a:lstStyle>
            <a:lvl1pPr marL="0" indent="0">
              <a:buNone/>
              <a:defRPr sz="1300">
                <a:solidFill>
                  <a:schemeClr val="tx2"/>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smtClean="0"/>
              <a:t>Click to edit Master text styles</a:t>
            </a:r>
          </a:p>
        </p:txBody>
      </p:sp>
      <p:sp>
        <p:nvSpPr>
          <p:cNvPr id="14" name="Text Placeholder 2"/>
          <p:cNvSpPr>
            <a:spLocks noGrp="1"/>
          </p:cNvSpPr>
          <p:nvPr>
            <p:ph type="body" idx="15" hasCustomPrompt="1"/>
          </p:nvPr>
        </p:nvSpPr>
        <p:spPr>
          <a:xfrm>
            <a:off x="388937" y="247208"/>
            <a:ext cx="3962400" cy="286192"/>
          </a:xfrm>
        </p:spPr>
        <p:txBody>
          <a:bodyPr anchor="ctr">
            <a:noAutofit/>
          </a:bodyPr>
          <a:lstStyle>
            <a:lvl1pPr marL="0" indent="0">
              <a:buNone/>
              <a:defRPr sz="1900" b="1">
                <a:solidFill>
                  <a:schemeClr val="bg1">
                    <a:lumMod val="50000"/>
                  </a:schemeClr>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dirty="0" smtClean="0"/>
              <a:t>Title</a:t>
            </a:r>
          </a:p>
        </p:txBody>
      </p:sp>
    </p:spTree>
    <p:extLst>
      <p:ext uri="{BB962C8B-B14F-4D97-AF65-F5344CB8AC3E}">
        <p14:creationId xmlns:p14="http://schemas.microsoft.com/office/powerpoint/2010/main" val="1281556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ne Column Text">
    <p:spTree>
      <p:nvGrpSpPr>
        <p:cNvPr id="1" name=""/>
        <p:cNvGrpSpPr/>
        <p:nvPr/>
      </p:nvGrpSpPr>
      <p:grpSpPr>
        <a:xfrm>
          <a:off x="0" y="0"/>
          <a:ext cx="0" cy="0"/>
          <a:chOff x="0" y="0"/>
          <a:chExt cx="0" cy="0"/>
        </a:xfrm>
      </p:grpSpPr>
      <p:sp>
        <p:nvSpPr>
          <p:cNvPr id="12" name="Text Placeholder 2"/>
          <p:cNvSpPr>
            <a:spLocks noGrp="1"/>
          </p:cNvSpPr>
          <p:nvPr>
            <p:ph type="body" idx="13" hasCustomPrompt="1"/>
          </p:nvPr>
        </p:nvSpPr>
        <p:spPr>
          <a:xfrm>
            <a:off x="465138" y="1143001"/>
            <a:ext cx="1600200" cy="286192"/>
          </a:xfrm>
        </p:spPr>
        <p:txBody>
          <a:bodyPr anchor="t">
            <a:noAutofit/>
          </a:bodyPr>
          <a:lstStyle>
            <a:lvl1pPr marL="0" indent="0" algn="r">
              <a:buNone/>
              <a:defRPr sz="1500" b="1">
                <a:solidFill>
                  <a:schemeClr val="tx2"/>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dirty="0" smtClean="0"/>
              <a:t>Title</a:t>
            </a:r>
          </a:p>
        </p:txBody>
      </p:sp>
      <p:sp>
        <p:nvSpPr>
          <p:cNvPr id="9" name="TextBox 8"/>
          <p:cNvSpPr txBox="1"/>
          <p:nvPr/>
        </p:nvSpPr>
        <p:spPr>
          <a:xfrm>
            <a:off x="2583714" y="1148318"/>
            <a:ext cx="4869711" cy="295466"/>
          </a:xfrm>
          <a:prstGeom prst="rect">
            <a:avLst/>
          </a:prstGeom>
          <a:noFill/>
        </p:spPr>
        <p:txBody>
          <a:bodyPr wrap="square" lIns="95884" tIns="47942" rIns="95884" bIns="47942" rtlCol="0">
            <a:spAutoFit/>
          </a:bodyPr>
          <a:lstStyle/>
          <a:p>
            <a:r>
              <a:rPr lang="en-US" sz="1300" b="1" dirty="0" smtClean="0">
                <a:solidFill>
                  <a:schemeClr val="tx2"/>
                </a:solidFill>
                <a:latin typeface="+mj-lt"/>
              </a:rPr>
              <a:t>Timing:</a:t>
            </a:r>
            <a:endParaRPr lang="en-US" sz="1300" b="1" dirty="0">
              <a:solidFill>
                <a:schemeClr val="tx2"/>
              </a:solidFill>
              <a:latin typeface="+mj-lt"/>
            </a:endParaRPr>
          </a:p>
        </p:txBody>
      </p:sp>
      <p:cxnSp>
        <p:nvCxnSpPr>
          <p:cNvPr id="10" name="Straight Connector 9"/>
          <p:cNvCxnSpPr/>
          <p:nvPr/>
        </p:nvCxnSpPr>
        <p:spPr>
          <a:xfrm flipV="1">
            <a:off x="2243470" y="1148316"/>
            <a:ext cx="21266" cy="4284921"/>
          </a:xfrm>
          <a:prstGeom prst="line">
            <a:avLst/>
          </a:prstGeom>
          <a:ln>
            <a:solidFill>
              <a:schemeClr val="tx2"/>
            </a:solidFill>
          </a:ln>
        </p:spPr>
        <p:style>
          <a:lnRef idx="1">
            <a:schemeClr val="accent4"/>
          </a:lnRef>
          <a:fillRef idx="0">
            <a:schemeClr val="accent4"/>
          </a:fillRef>
          <a:effectRef idx="0">
            <a:schemeClr val="accent4"/>
          </a:effectRef>
          <a:fontRef idx="minor">
            <a:schemeClr val="tx1"/>
          </a:fontRef>
        </p:style>
      </p:cxnSp>
      <p:sp>
        <p:nvSpPr>
          <p:cNvPr id="6" name="Text Placeholder 2"/>
          <p:cNvSpPr>
            <a:spLocks noGrp="1"/>
          </p:cNvSpPr>
          <p:nvPr>
            <p:ph type="body" idx="11"/>
          </p:nvPr>
        </p:nvSpPr>
        <p:spPr>
          <a:xfrm>
            <a:off x="2674938" y="1524535"/>
            <a:ext cx="4267199" cy="3908703"/>
          </a:xfrm>
        </p:spPr>
        <p:txBody>
          <a:bodyPr anchor="t">
            <a:noAutofit/>
          </a:bodyPr>
          <a:lstStyle>
            <a:lvl1pPr marL="0" indent="0">
              <a:buNone/>
              <a:defRPr sz="1300">
                <a:solidFill>
                  <a:schemeClr val="tx2"/>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smtClean="0"/>
              <a:t>Click to edit Master text styles</a:t>
            </a:r>
          </a:p>
        </p:txBody>
      </p:sp>
      <p:sp>
        <p:nvSpPr>
          <p:cNvPr id="11" name="Text Placeholder 2"/>
          <p:cNvSpPr>
            <a:spLocks noGrp="1"/>
          </p:cNvSpPr>
          <p:nvPr>
            <p:ph type="body" idx="12" hasCustomPrompt="1"/>
          </p:nvPr>
        </p:nvSpPr>
        <p:spPr>
          <a:xfrm>
            <a:off x="3208338" y="1148316"/>
            <a:ext cx="3733801" cy="286192"/>
          </a:xfrm>
        </p:spPr>
        <p:txBody>
          <a:bodyPr anchor="t">
            <a:noAutofit/>
          </a:bodyPr>
          <a:lstStyle>
            <a:lvl1pPr marL="0" indent="0">
              <a:buNone/>
              <a:defRPr sz="1300" b="0">
                <a:solidFill>
                  <a:schemeClr val="tx2"/>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dirty="0" smtClean="0"/>
              <a:t>Timing</a:t>
            </a:r>
          </a:p>
        </p:txBody>
      </p:sp>
      <p:sp>
        <p:nvSpPr>
          <p:cNvPr id="14" name="Text Placeholder 2"/>
          <p:cNvSpPr>
            <a:spLocks noGrp="1"/>
          </p:cNvSpPr>
          <p:nvPr>
            <p:ph type="body" idx="15" hasCustomPrompt="1"/>
          </p:nvPr>
        </p:nvSpPr>
        <p:spPr>
          <a:xfrm>
            <a:off x="388937" y="247208"/>
            <a:ext cx="3962400" cy="286192"/>
          </a:xfrm>
        </p:spPr>
        <p:txBody>
          <a:bodyPr anchor="ctr">
            <a:noAutofit/>
          </a:bodyPr>
          <a:lstStyle>
            <a:lvl1pPr marL="0" indent="0">
              <a:buNone/>
              <a:defRPr sz="1900" b="1">
                <a:solidFill>
                  <a:schemeClr val="bg1">
                    <a:lumMod val="50000"/>
                  </a:schemeClr>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dirty="0" smtClean="0"/>
              <a:t>Title</a:t>
            </a:r>
          </a:p>
        </p:txBody>
      </p:sp>
    </p:spTree>
    <p:extLst>
      <p:ext uri="{BB962C8B-B14F-4D97-AF65-F5344CB8AC3E}">
        <p14:creationId xmlns:p14="http://schemas.microsoft.com/office/powerpoint/2010/main" val="909759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hree Column Text">
    <p:spTree>
      <p:nvGrpSpPr>
        <p:cNvPr id="1" name=""/>
        <p:cNvGrpSpPr/>
        <p:nvPr/>
      </p:nvGrpSpPr>
      <p:grpSpPr>
        <a:xfrm>
          <a:off x="0" y="0"/>
          <a:ext cx="0" cy="0"/>
          <a:chOff x="0" y="0"/>
          <a:chExt cx="0" cy="0"/>
        </a:xfrm>
      </p:grpSpPr>
      <p:cxnSp>
        <p:nvCxnSpPr>
          <p:cNvPr id="10" name="Straight Connector 9"/>
          <p:cNvCxnSpPr/>
          <p:nvPr/>
        </p:nvCxnSpPr>
        <p:spPr>
          <a:xfrm flipV="1">
            <a:off x="1357140" y="1148315"/>
            <a:ext cx="0" cy="4284920"/>
          </a:xfrm>
          <a:prstGeom prst="line">
            <a:avLst/>
          </a:prstGeom>
          <a:ln>
            <a:solidFill>
              <a:schemeClr val="tx2"/>
            </a:solidFill>
          </a:ln>
        </p:spPr>
        <p:style>
          <a:lnRef idx="1">
            <a:schemeClr val="accent4"/>
          </a:lnRef>
          <a:fillRef idx="0">
            <a:schemeClr val="accent4"/>
          </a:fillRef>
          <a:effectRef idx="0">
            <a:schemeClr val="accent4"/>
          </a:effectRef>
          <a:fontRef idx="minor">
            <a:schemeClr val="tx1"/>
          </a:fontRef>
        </p:style>
      </p:cxnSp>
      <p:cxnSp>
        <p:nvCxnSpPr>
          <p:cNvPr id="11" name="Straight Connector 10"/>
          <p:cNvCxnSpPr/>
          <p:nvPr/>
        </p:nvCxnSpPr>
        <p:spPr>
          <a:xfrm flipV="1">
            <a:off x="5263589" y="1148314"/>
            <a:ext cx="0" cy="4284921"/>
          </a:xfrm>
          <a:prstGeom prst="line">
            <a:avLst/>
          </a:prstGeom>
          <a:ln>
            <a:solidFill>
              <a:schemeClr val="tx2"/>
            </a:solidFill>
          </a:ln>
        </p:spPr>
        <p:style>
          <a:lnRef idx="1">
            <a:schemeClr val="accent4"/>
          </a:lnRef>
          <a:fillRef idx="0">
            <a:schemeClr val="accent4"/>
          </a:fillRef>
          <a:effectRef idx="0">
            <a:schemeClr val="accent4"/>
          </a:effectRef>
          <a:fontRef idx="minor">
            <a:schemeClr val="tx1"/>
          </a:fontRef>
        </p:style>
      </p:cxnSp>
      <p:sp>
        <p:nvSpPr>
          <p:cNvPr id="14" name="Text Placeholder 2"/>
          <p:cNvSpPr>
            <a:spLocks noGrp="1"/>
          </p:cNvSpPr>
          <p:nvPr>
            <p:ph type="body" idx="11"/>
          </p:nvPr>
        </p:nvSpPr>
        <p:spPr>
          <a:xfrm>
            <a:off x="312737" y="1600729"/>
            <a:ext cx="2438400" cy="2437873"/>
          </a:xfrm>
        </p:spPr>
        <p:txBody>
          <a:bodyPr anchor="t">
            <a:noAutofit/>
          </a:bodyPr>
          <a:lstStyle>
            <a:lvl1pPr marL="0" indent="0">
              <a:buNone/>
              <a:defRPr sz="1300">
                <a:solidFill>
                  <a:schemeClr val="tx2"/>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smtClean="0"/>
              <a:t>Click to edit Master text styles</a:t>
            </a:r>
          </a:p>
        </p:txBody>
      </p:sp>
      <p:sp>
        <p:nvSpPr>
          <p:cNvPr id="15" name="Text Placeholder 2"/>
          <p:cNvSpPr>
            <a:spLocks noGrp="1"/>
          </p:cNvSpPr>
          <p:nvPr>
            <p:ph type="body" idx="12" hasCustomPrompt="1"/>
          </p:nvPr>
        </p:nvSpPr>
        <p:spPr>
          <a:xfrm>
            <a:off x="312737" y="1237809"/>
            <a:ext cx="2438400" cy="286192"/>
          </a:xfrm>
        </p:spPr>
        <p:txBody>
          <a:bodyPr anchor="t">
            <a:noAutofit/>
          </a:bodyPr>
          <a:lstStyle>
            <a:lvl1pPr marL="0" indent="0">
              <a:buNone/>
              <a:defRPr sz="1300" b="1">
                <a:solidFill>
                  <a:schemeClr val="tx2"/>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dirty="0" smtClean="0"/>
              <a:t>Title</a:t>
            </a:r>
          </a:p>
        </p:txBody>
      </p:sp>
      <p:sp>
        <p:nvSpPr>
          <p:cNvPr id="16" name="Text Placeholder 2"/>
          <p:cNvSpPr>
            <a:spLocks noGrp="1"/>
          </p:cNvSpPr>
          <p:nvPr>
            <p:ph type="body" idx="13"/>
          </p:nvPr>
        </p:nvSpPr>
        <p:spPr>
          <a:xfrm>
            <a:off x="3451162" y="1600729"/>
            <a:ext cx="2438400" cy="2437873"/>
          </a:xfrm>
        </p:spPr>
        <p:txBody>
          <a:bodyPr anchor="t">
            <a:noAutofit/>
          </a:bodyPr>
          <a:lstStyle>
            <a:lvl1pPr marL="0" indent="0">
              <a:buNone/>
              <a:defRPr sz="1300">
                <a:solidFill>
                  <a:schemeClr val="tx2"/>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smtClean="0"/>
              <a:t>Click to edit Master text styles</a:t>
            </a:r>
          </a:p>
        </p:txBody>
      </p:sp>
      <p:sp>
        <p:nvSpPr>
          <p:cNvPr id="17" name="Text Placeholder 2"/>
          <p:cNvSpPr>
            <a:spLocks noGrp="1"/>
          </p:cNvSpPr>
          <p:nvPr>
            <p:ph type="body" idx="14" hasCustomPrompt="1"/>
          </p:nvPr>
        </p:nvSpPr>
        <p:spPr>
          <a:xfrm>
            <a:off x="3451162" y="1237809"/>
            <a:ext cx="2438400" cy="286192"/>
          </a:xfrm>
        </p:spPr>
        <p:txBody>
          <a:bodyPr anchor="t">
            <a:noAutofit/>
          </a:bodyPr>
          <a:lstStyle>
            <a:lvl1pPr marL="0" indent="0">
              <a:buNone/>
              <a:defRPr sz="1300" b="1">
                <a:solidFill>
                  <a:schemeClr val="tx2"/>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dirty="0" smtClean="0"/>
              <a:t>Title</a:t>
            </a:r>
          </a:p>
        </p:txBody>
      </p:sp>
      <p:sp>
        <p:nvSpPr>
          <p:cNvPr id="18" name="Text Placeholder 2"/>
          <p:cNvSpPr>
            <a:spLocks noGrp="1"/>
          </p:cNvSpPr>
          <p:nvPr>
            <p:ph type="body" idx="15"/>
          </p:nvPr>
        </p:nvSpPr>
        <p:spPr>
          <a:xfrm>
            <a:off x="6710479" y="1600729"/>
            <a:ext cx="2438400" cy="2437873"/>
          </a:xfrm>
        </p:spPr>
        <p:txBody>
          <a:bodyPr anchor="t">
            <a:noAutofit/>
          </a:bodyPr>
          <a:lstStyle>
            <a:lvl1pPr marL="0" indent="0">
              <a:buNone/>
              <a:defRPr sz="1300">
                <a:solidFill>
                  <a:schemeClr val="tx2"/>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smtClean="0"/>
              <a:t>Click to edit Master text styles</a:t>
            </a:r>
          </a:p>
        </p:txBody>
      </p:sp>
      <p:sp>
        <p:nvSpPr>
          <p:cNvPr id="19" name="Text Placeholder 2"/>
          <p:cNvSpPr>
            <a:spLocks noGrp="1"/>
          </p:cNvSpPr>
          <p:nvPr>
            <p:ph type="body" idx="16" hasCustomPrompt="1"/>
          </p:nvPr>
        </p:nvSpPr>
        <p:spPr>
          <a:xfrm>
            <a:off x="6710479" y="1237809"/>
            <a:ext cx="2438400" cy="286192"/>
          </a:xfrm>
        </p:spPr>
        <p:txBody>
          <a:bodyPr anchor="t">
            <a:noAutofit/>
          </a:bodyPr>
          <a:lstStyle>
            <a:lvl1pPr marL="0" indent="0">
              <a:buNone/>
              <a:defRPr sz="1300" b="1">
                <a:solidFill>
                  <a:schemeClr val="tx2"/>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dirty="0" smtClean="0"/>
              <a:t>Title</a:t>
            </a:r>
          </a:p>
        </p:txBody>
      </p:sp>
      <p:sp>
        <p:nvSpPr>
          <p:cNvPr id="20" name="Text Placeholder 2"/>
          <p:cNvSpPr>
            <a:spLocks noGrp="1"/>
          </p:cNvSpPr>
          <p:nvPr>
            <p:ph type="body" idx="17" hasCustomPrompt="1"/>
          </p:nvPr>
        </p:nvSpPr>
        <p:spPr>
          <a:xfrm>
            <a:off x="388937" y="247208"/>
            <a:ext cx="3962400" cy="286192"/>
          </a:xfrm>
        </p:spPr>
        <p:txBody>
          <a:bodyPr anchor="ctr">
            <a:noAutofit/>
          </a:bodyPr>
          <a:lstStyle>
            <a:lvl1pPr marL="0" indent="0">
              <a:buNone/>
              <a:defRPr sz="1900" b="1">
                <a:solidFill>
                  <a:schemeClr val="bg1">
                    <a:lumMod val="50000"/>
                  </a:schemeClr>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dirty="0" smtClean="0"/>
              <a:t>Title</a:t>
            </a:r>
          </a:p>
        </p:txBody>
      </p:sp>
    </p:spTree>
    <p:extLst>
      <p:ext uri="{BB962C8B-B14F-4D97-AF65-F5344CB8AC3E}">
        <p14:creationId xmlns:p14="http://schemas.microsoft.com/office/powerpoint/2010/main" val="2592664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our Column Text">
    <p:spTree>
      <p:nvGrpSpPr>
        <p:cNvPr id="1" name=""/>
        <p:cNvGrpSpPr/>
        <p:nvPr/>
      </p:nvGrpSpPr>
      <p:grpSpPr>
        <a:xfrm>
          <a:off x="0" y="0"/>
          <a:ext cx="0" cy="0"/>
          <a:chOff x="0" y="0"/>
          <a:chExt cx="0" cy="0"/>
        </a:xfrm>
      </p:grpSpPr>
      <p:cxnSp>
        <p:nvCxnSpPr>
          <p:cNvPr id="10" name="Straight Connector 9"/>
          <p:cNvCxnSpPr/>
          <p:nvPr/>
        </p:nvCxnSpPr>
        <p:spPr>
          <a:xfrm flipV="1">
            <a:off x="2342370" y="1172976"/>
            <a:ext cx="21266" cy="4284921"/>
          </a:xfrm>
          <a:prstGeom prst="line">
            <a:avLst/>
          </a:prstGeom>
          <a:ln>
            <a:solidFill>
              <a:schemeClr val="tx2"/>
            </a:solidFill>
          </a:ln>
        </p:spPr>
        <p:style>
          <a:lnRef idx="1">
            <a:schemeClr val="accent4"/>
          </a:lnRef>
          <a:fillRef idx="0">
            <a:schemeClr val="accent4"/>
          </a:fillRef>
          <a:effectRef idx="0">
            <a:schemeClr val="accent4"/>
          </a:effectRef>
          <a:fontRef idx="minor">
            <a:schemeClr val="tx1"/>
          </a:fontRef>
        </p:style>
      </p:cxnSp>
      <p:cxnSp>
        <p:nvCxnSpPr>
          <p:cNvPr id="11" name="Straight Connector 10"/>
          <p:cNvCxnSpPr/>
          <p:nvPr/>
        </p:nvCxnSpPr>
        <p:spPr>
          <a:xfrm flipV="1">
            <a:off x="4738946" y="1172977"/>
            <a:ext cx="21266" cy="4284921"/>
          </a:xfrm>
          <a:prstGeom prst="line">
            <a:avLst/>
          </a:prstGeom>
          <a:ln>
            <a:solidFill>
              <a:schemeClr val="tx2"/>
            </a:solidFill>
          </a:ln>
        </p:spPr>
        <p:style>
          <a:lnRef idx="1">
            <a:schemeClr val="accent4"/>
          </a:lnRef>
          <a:fillRef idx="0">
            <a:schemeClr val="accent4"/>
          </a:fillRef>
          <a:effectRef idx="0">
            <a:schemeClr val="accent4"/>
          </a:effectRef>
          <a:fontRef idx="minor">
            <a:schemeClr val="tx1"/>
          </a:fontRef>
        </p:style>
      </p:cxnSp>
      <p:sp>
        <p:nvSpPr>
          <p:cNvPr id="14" name="Text Placeholder 2"/>
          <p:cNvSpPr>
            <a:spLocks noGrp="1"/>
          </p:cNvSpPr>
          <p:nvPr>
            <p:ph type="body" idx="11"/>
          </p:nvPr>
        </p:nvSpPr>
        <p:spPr>
          <a:xfrm>
            <a:off x="234589" y="1600730"/>
            <a:ext cx="1875427" cy="2437873"/>
          </a:xfrm>
        </p:spPr>
        <p:txBody>
          <a:bodyPr anchor="t">
            <a:noAutofit/>
          </a:bodyPr>
          <a:lstStyle>
            <a:lvl1pPr marL="0" indent="0">
              <a:buNone/>
              <a:defRPr sz="1300">
                <a:solidFill>
                  <a:schemeClr val="tx2"/>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smtClean="0"/>
              <a:t>Click to edit Master text styles</a:t>
            </a:r>
          </a:p>
        </p:txBody>
      </p:sp>
      <p:sp>
        <p:nvSpPr>
          <p:cNvPr id="15" name="Text Placeholder 2"/>
          <p:cNvSpPr>
            <a:spLocks noGrp="1"/>
          </p:cNvSpPr>
          <p:nvPr>
            <p:ph type="body" idx="12" hasCustomPrompt="1"/>
          </p:nvPr>
        </p:nvSpPr>
        <p:spPr>
          <a:xfrm>
            <a:off x="234589" y="1237810"/>
            <a:ext cx="1875427" cy="286192"/>
          </a:xfrm>
        </p:spPr>
        <p:txBody>
          <a:bodyPr anchor="t">
            <a:noAutofit/>
          </a:bodyPr>
          <a:lstStyle>
            <a:lvl1pPr marL="0" indent="0">
              <a:buNone/>
              <a:defRPr sz="1300" b="1">
                <a:solidFill>
                  <a:schemeClr val="tx2"/>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dirty="0" smtClean="0"/>
              <a:t>Title</a:t>
            </a:r>
          </a:p>
        </p:txBody>
      </p:sp>
      <p:sp>
        <p:nvSpPr>
          <p:cNvPr id="16" name="Text Placeholder 2"/>
          <p:cNvSpPr>
            <a:spLocks noGrp="1"/>
          </p:cNvSpPr>
          <p:nvPr>
            <p:ph type="body" idx="13"/>
          </p:nvPr>
        </p:nvSpPr>
        <p:spPr>
          <a:xfrm>
            <a:off x="2643625" y="1600730"/>
            <a:ext cx="1875427" cy="2437873"/>
          </a:xfrm>
        </p:spPr>
        <p:txBody>
          <a:bodyPr anchor="t">
            <a:noAutofit/>
          </a:bodyPr>
          <a:lstStyle>
            <a:lvl1pPr marL="0" indent="0">
              <a:buNone/>
              <a:defRPr sz="1300">
                <a:solidFill>
                  <a:schemeClr val="tx2"/>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smtClean="0"/>
              <a:t>Click to edit Master text styles</a:t>
            </a:r>
          </a:p>
        </p:txBody>
      </p:sp>
      <p:sp>
        <p:nvSpPr>
          <p:cNvPr id="17" name="Text Placeholder 2"/>
          <p:cNvSpPr>
            <a:spLocks noGrp="1"/>
          </p:cNvSpPr>
          <p:nvPr>
            <p:ph type="body" idx="14" hasCustomPrompt="1"/>
          </p:nvPr>
        </p:nvSpPr>
        <p:spPr>
          <a:xfrm>
            <a:off x="2643625" y="1237810"/>
            <a:ext cx="1875427" cy="286192"/>
          </a:xfrm>
        </p:spPr>
        <p:txBody>
          <a:bodyPr anchor="t">
            <a:noAutofit/>
          </a:bodyPr>
          <a:lstStyle>
            <a:lvl1pPr marL="0" indent="0">
              <a:buNone/>
              <a:defRPr sz="1300" b="1">
                <a:solidFill>
                  <a:schemeClr val="tx2"/>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dirty="0" smtClean="0"/>
              <a:t>Title</a:t>
            </a:r>
          </a:p>
        </p:txBody>
      </p:sp>
      <p:sp>
        <p:nvSpPr>
          <p:cNvPr id="18" name="Text Placeholder 2"/>
          <p:cNvSpPr>
            <a:spLocks noGrp="1"/>
          </p:cNvSpPr>
          <p:nvPr>
            <p:ph type="body" idx="15"/>
          </p:nvPr>
        </p:nvSpPr>
        <p:spPr>
          <a:xfrm>
            <a:off x="5008573" y="1600730"/>
            <a:ext cx="1875427" cy="2437873"/>
          </a:xfrm>
        </p:spPr>
        <p:txBody>
          <a:bodyPr anchor="t">
            <a:noAutofit/>
          </a:bodyPr>
          <a:lstStyle>
            <a:lvl1pPr marL="0" indent="0">
              <a:buNone/>
              <a:defRPr sz="1300">
                <a:solidFill>
                  <a:schemeClr val="tx2"/>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smtClean="0"/>
              <a:t>Click to edit Master text styles</a:t>
            </a:r>
          </a:p>
        </p:txBody>
      </p:sp>
      <p:sp>
        <p:nvSpPr>
          <p:cNvPr id="19" name="Text Placeholder 2"/>
          <p:cNvSpPr>
            <a:spLocks noGrp="1"/>
          </p:cNvSpPr>
          <p:nvPr>
            <p:ph type="body" idx="16" hasCustomPrompt="1"/>
          </p:nvPr>
        </p:nvSpPr>
        <p:spPr>
          <a:xfrm>
            <a:off x="5008573" y="1237810"/>
            <a:ext cx="1875427" cy="286192"/>
          </a:xfrm>
        </p:spPr>
        <p:txBody>
          <a:bodyPr anchor="t">
            <a:noAutofit/>
          </a:bodyPr>
          <a:lstStyle>
            <a:lvl1pPr marL="0" indent="0">
              <a:buNone/>
              <a:defRPr sz="1300" b="1">
                <a:solidFill>
                  <a:schemeClr val="tx2"/>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dirty="0" smtClean="0"/>
              <a:t>Title</a:t>
            </a:r>
          </a:p>
        </p:txBody>
      </p:sp>
      <p:sp>
        <p:nvSpPr>
          <p:cNvPr id="20" name="Text Placeholder 2"/>
          <p:cNvSpPr>
            <a:spLocks noGrp="1"/>
          </p:cNvSpPr>
          <p:nvPr>
            <p:ph type="body" idx="17" hasCustomPrompt="1"/>
          </p:nvPr>
        </p:nvSpPr>
        <p:spPr>
          <a:xfrm>
            <a:off x="388937" y="247208"/>
            <a:ext cx="3962400" cy="286192"/>
          </a:xfrm>
        </p:spPr>
        <p:txBody>
          <a:bodyPr anchor="ctr">
            <a:noAutofit/>
          </a:bodyPr>
          <a:lstStyle>
            <a:lvl1pPr marL="0" indent="0">
              <a:buNone/>
              <a:defRPr sz="1900" b="1">
                <a:solidFill>
                  <a:schemeClr val="bg1">
                    <a:lumMod val="50000"/>
                  </a:schemeClr>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dirty="0" smtClean="0"/>
              <a:t>Title</a:t>
            </a:r>
          </a:p>
        </p:txBody>
      </p:sp>
      <p:cxnSp>
        <p:nvCxnSpPr>
          <p:cNvPr id="12" name="Straight Connector 11"/>
          <p:cNvCxnSpPr/>
          <p:nvPr/>
        </p:nvCxnSpPr>
        <p:spPr>
          <a:xfrm flipV="1">
            <a:off x="7102219" y="1172978"/>
            <a:ext cx="21266" cy="4284921"/>
          </a:xfrm>
          <a:prstGeom prst="line">
            <a:avLst/>
          </a:prstGeom>
          <a:ln>
            <a:solidFill>
              <a:schemeClr val="tx2"/>
            </a:solidFill>
          </a:ln>
        </p:spPr>
        <p:style>
          <a:lnRef idx="1">
            <a:schemeClr val="accent4"/>
          </a:lnRef>
          <a:fillRef idx="0">
            <a:schemeClr val="accent4"/>
          </a:fillRef>
          <a:effectRef idx="0">
            <a:schemeClr val="accent4"/>
          </a:effectRef>
          <a:fontRef idx="minor">
            <a:schemeClr val="tx1"/>
          </a:fontRef>
        </p:style>
      </p:cxnSp>
      <p:sp>
        <p:nvSpPr>
          <p:cNvPr id="13" name="Text Placeholder 2"/>
          <p:cNvSpPr>
            <a:spLocks noGrp="1"/>
          </p:cNvSpPr>
          <p:nvPr>
            <p:ph type="body" idx="18"/>
          </p:nvPr>
        </p:nvSpPr>
        <p:spPr>
          <a:xfrm>
            <a:off x="7397899" y="1602221"/>
            <a:ext cx="1875427" cy="2437873"/>
          </a:xfrm>
        </p:spPr>
        <p:txBody>
          <a:bodyPr anchor="t">
            <a:noAutofit/>
          </a:bodyPr>
          <a:lstStyle>
            <a:lvl1pPr marL="0" indent="0">
              <a:buNone/>
              <a:defRPr sz="1300">
                <a:solidFill>
                  <a:schemeClr val="tx2"/>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smtClean="0"/>
              <a:t>Click to edit Master text styles</a:t>
            </a:r>
          </a:p>
        </p:txBody>
      </p:sp>
      <p:sp>
        <p:nvSpPr>
          <p:cNvPr id="21" name="Text Placeholder 2"/>
          <p:cNvSpPr>
            <a:spLocks noGrp="1"/>
          </p:cNvSpPr>
          <p:nvPr>
            <p:ph type="body" idx="19" hasCustomPrompt="1"/>
          </p:nvPr>
        </p:nvSpPr>
        <p:spPr>
          <a:xfrm>
            <a:off x="7397899" y="1239301"/>
            <a:ext cx="1875427" cy="286192"/>
          </a:xfrm>
        </p:spPr>
        <p:txBody>
          <a:bodyPr anchor="t">
            <a:noAutofit/>
          </a:bodyPr>
          <a:lstStyle>
            <a:lvl1pPr marL="0" indent="0">
              <a:buNone/>
              <a:defRPr sz="1300" b="1">
                <a:solidFill>
                  <a:schemeClr val="tx2"/>
                </a:solidFill>
                <a:latin typeface="+mj-lt"/>
              </a:defRPr>
            </a:lvl1pPr>
            <a:lvl2pPr marL="508691" indent="0">
              <a:buNone/>
              <a:defRPr sz="2100">
                <a:solidFill>
                  <a:schemeClr val="tx1">
                    <a:tint val="75000"/>
                  </a:schemeClr>
                </a:solidFill>
              </a:defRPr>
            </a:lvl2pPr>
            <a:lvl3pPr marL="1017381" indent="0">
              <a:buNone/>
              <a:defRPr sz="1800">
                <a:solidFill>
                  <a:schemeClr val="tx1">
                    <a:tint val="75000"/>
                  </a:schemeClr>
                </a:solidFill>
              </a:defRPr>
            </a:lvl3pPr>
            <a:lvl4pPr marL="1526072" indent="0">
              <a:buNone/>
              <a:defRPr sz="1600">
                <a:solidFill>
                  <a:schemeClr val="tx1">
                    <a:tint val="75000"/>
                  </a:schemeClr>
                </a:solidFill>
              </a:defRPr>
            </a:lvl4pPr>
            <a:lvl5pPr marL="2034763" indent="0">
              <a:buNone/>
              <a:defRPr sz="1600">
                <a:solidFill>
                  <a:schemeClr val="tx1">
                    <a:tint val="75000"/>
                  </a:schemeClr>
                </a:solidFill>
              </a:defRPr>
            </a:lvl5pPr>
            <a:lvl6pPr marL="2543454" indent="0">
              <a:buNone/>
              <a:defRPr sz="1600">
                <a:solidFill>
                  <a:schemeClr val="tx1">
                    <a:tint val="75000"/>
                  </a:schemeClr>
                </a:solidFill>
              </a:defRPr>
            </a:lvl6pPr>
            <a:lvl7pPr marL="3052144" indent="0">
              <a:buNone/>
              <a:defRPr sz="1600">
                <a:solidFill>
                  <a:schemeClr val="tx1">
                    <a:tint val="75000"/>
                  </a:schemeClr>
                </a:solidFill>
              </a:defRPr>
            </a:lvl7pPr>
            <a:lvl8pPr marL="3560835" indent="0">
              <a:buNone/>
              <a:defRPr sz="1600">
                <a:solidFill>
                  <a:schemeClr val="tx1">
                    <a:tint val="75000"/>
                  </a:schemeClr>
                </a:solidFill>
              </a:defRPr>
            </a:lvl8pPr>
            <a:lvl9pPr marL="4069525" indent="0">
              <a:buNone/>
              <a:defRPr sz="1600">
                <a:solidFill>
                  <a:schemeClr val="tx1">
                    <a:tint val="75000"/>
                  </a:schemeClr>
                </a:solidFill>
              </a:defRPr>
            </a:lvl9pPr>
          </a:lstStyle>
          <a:p>
            <a:pPr lvl="0"/>
            <a:r>
              <a:rPr lang="en-US" dirty="0" smtClean="0"/>
              <a:t>Title</a:t>
            </a:r>
          </a:p>
        </p:txBody>
      </p:sp>
    </p:spTree>
    <p:extLst>
      <p:ext uri="{BB962C8B-B14F-4D97-AF65-F5344CB8AC3E}">
        <p14:creationId xmlns:p14="http://schemas.microsoft.com/office/powerpoint/2010/main" val="2626048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3234" y="292947"/>
            <a:ext cx="8518208" cy="1219200"/>
          </a:xfrm>
          <a:prstGeom prst="rect">
            <a:avLst/>
          </a:prstGeom>
        </p:spPr>
        <p:txBody>
          <a:bodyPr vert="horz" lIns="100544" tIns="50272" rIns="100544" bIns="5027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73234" y="1706881"/>
            <a:ext cx="8518208" cy="4827695"/>
          </a:xfrm>
          <a:prstGeom prst="rect">
            <a:avLst/>
          </a:prstGeom>
        </p:spPr>
        <p:txBody>
          <a:bodyPr vert="horz" lIns="100544" tIns="50272" rIns="100544" bIns="5027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73234" y="6780109"/>
            <a:ext cx="2208424" cy="389468"/>
          </a:xfrm>
          <a:prstGeom prst="rect">
            <a:avLst/>
          </a:prstGeom>
        </p:spPr>
        <p:txBody>
          <a:bodyPr vert="horz" lIns="100544" tIns="50272" rIns="100544" bIns="50272" rtlCol="0" anchor="ctr"/>
          <a:lstStyle>
            <a:lvl1pPr algn="l">
              <a:defRPr sz="1400">
                <a:solidFill>
                  <a:schemeClr val="tx1">
                    <a:tint val="75000"/>
                  </a:schemeClr>
                </a:solidFill>
              </a:defRPr>
            </a:lvl1pPr>
          </a:lstStyle>
          <a:p>
            <a:fld id="{71B5D1CE-F72A-4B06-9A89-45B9EFCCC948}" type="datetimeFigureOut">
              <a:rPr lang="en-US" smtClean="0"/>
              <a:pPr/>
              <a:t>10/8/2013</a:t>
            </a:fld>
            <a:endParaRPr lang="en-US" dirty="0"/>
          </a:p>
        </p:txBody>
      </p:sp>
      <p:sp>
        <p:nvSpPr>
          <p:cNvPr id="5" name="Footer Placeholder 4"/>
          <p:cNvSpPr>
            <a:spLocks noGrp="1"/>
          </p:cNvSpPr>
          <p:nvPr>
            <p:ph type="ftr" sz="quarter" idx="3"/>
          </p:nvPr>
        </p:nvSpPr>
        <p:spPr>
          <a:xfrm>
            <a:off x="3233764" y="6780109"/>
            <a:ext cx="2997147" cy="389468"/>
          </a:xfrm>
          <a:prstGeom prst="rect">
            <a:avLst/>
          </a:prstGeom>
        </p:spPr>
        <p:txBody>
          <a:bodyPr vert="horz" lIns="100544" tIns="50272" rIns="100544" bIns="50272" rtlCol="0" anchor="ctr"/>
          <a:lstStyle>
            <a:lvl1pPr algn="ctr">
              <a:defRPr sz="1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83017" y="6780109"/>
            <a:ext cx="2208424" cy="389468"/>
          </a:xfrm>
          <a:prstGeom prst="rect">
            <a:avLst/>
          </a:prstGeom>
        </p:spPr>
        <p:txBody>
          <a:bodyPr vert="horz" lIns="100544" tIns="50272" rIns="100544" bIns="50272" rtlCol="0" anchor="ctr"/>
          <a:lstStyle>
            <a:lvl1pPr algn="r">
              <a:defRPr sz="1400">
                <a:solidFill>
                  <a:schemeClr val="tx1">
                    <a:tint val="75000"/>
                  </a:schemeClr>
                </a:solidFill>
              </a:defRPr>
            </a:lvl1pPr>
          </a:lstStyle>
          <a:p>
            <a:fld id="{CEFEF383-933A-4737-843F-CE1E533A3BA4}" type="slidenum">
              <a:rPr lang="en-US" smtClean="0"/>
              <a:pPr/>
              <a:t>‹#›</a:t>
            </a:fld>
            <a:endParaRPr lang="en-US" dirty="0"/>
          </a:p>
        </p:txBody>
      </p:sp>
      <p:pic>
        <p:nvPicPr>
          <p:cNvPr id="7" name="Picture 6"/>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0" y="795"/>
            <a:ext cx="9464675" cy="7313613"/>
          </a:xfrm>
          <a:prstGeom prst="rect">
            <a:avLst/>
          </a:prstGeom>
        </p:spPr>
      </p:pic>
      <p:sp>
        <p:nvSpPr>
          <p:cNvPr id="9" name="TextBox 7"/>
          <p:cNvSpPr txBox="1"/>
          <p:nvPr/>
        </p:nvSpPr>
        <p:spPr>
          <a:xfrm>
            <a:off x="3941314" y="6776365"/>
            <a:ext cx="5109793" cy="250709"/>
          </a:xfrm>
          <a:prstGeom prst="rect">
            <a:avLst/>
          </a:prstGeom>
          <a:noFill/>
        </p:spPr>
        <p:txBody>
          <a:bodyPr wrap="square" lIns="95884" tIns="47942" rIns="95884" bIns="4794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bg1"/>
                </a:solidFill>
                <a:latin typeface="+mj-lt"/>
                <a:cs typeface="Arial" pitchFamily="34" charset="0"/>
              </a:rPr>
              <a:t>2060Digital.com</a:t>
            </a:r>
            <a:endParaRPr lang="en-US" sz="1000" b="1" dirty="0">
              <a:solidFill>
                <a:schemeClr val="bg1"/>
              </a:solidFill>
              <a:latin typeface="+mj-lt"/>
              <a:cs typeface="Arial" pitchFamily="34" charset="0"/>
            </a:endParaRPr>
          </a:p>
        </p:txBody>
      </p:sp>
    </p:spTree>
    <p:extLst>
      <p:ext uri="{BB962C8B-B14F-4D97-AF65-F5344CB8AC3E}">
        <p14:creationId xmlns:p14="http://schemas.microsoft.com/office/powerpoint/2010/main" val="3806153498"/>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8" r:id="rId17"/>
    <p:sldLayoutId id="2147483809" r:id="rId18"/>
    <p:sldLayoutId id="2147483810" r:id="rId19"/>
    <p:sldLayoutId id="2147483811" r:id="rId20"/>
    <p:sldLayoutId id="2147483812" r:id="rId21"/>
    <p:sldLayoutId id="2147483786" r:id="rId22"/>
    <p:sldLayoutId id="2147483813" r:id="rId23"/>
  </p:sldLayoutIdLst>
  <p:timing>
    <p:tnLst>
      <p:par>
        <p:cTn id="1" dur="indefinite" restart="never" nodeType="tmRoot"/>
      </p:par>
    </p:tnLst>
  </p:timing>
  <p:txStyles>
    <p:titleStyle>
      <a:lvl1pPr algn="ctr" defTabSz="1005440" rtl="0" eaLnBrk="1" latinLnBrk="0" hangingPunct="1">
        <a:spcBef>
          <a:spcPct val="0"/>
        </a:spcBef>
        <a:buNone/>
        <a:defRPr sz="4800" kern="1200">
          <a:solidFill>
            <a:schemeClr val="tx1"/>
          </a:solidFill>
          <a:latin typeface="+mj-lt"/>
          <a:ea typeface="+mj-ea"/>
          <a:cs typeface="+mj-cs"/>
        </a:defRPr>
      </a:lvl1pPr>
    </p:titleStyle>
    <p:bodyStyle>
      <a:lvl1pPr marL="377040" indent="-377040" algn="l" defTabSz="100544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16919" indent="-314199" algn="l" defTabSz="1005440"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56800" indent="-251360" algn="l" defTabSz="100544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59519" indent="-251360" algn="l" defTabSz="100544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2239" indent="-251360" algn="l" defTabSz="100544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64959" indent="-251360" algn="l" defTabSz="100544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7678" indent="-251360" algn="l" defTabSz="100544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0398" indent="-251360" algn="l" defTabSz="100544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3117" indent="-251360" algn="l" defTabSz="100544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5440" rtl="0" eaLnBrk="1" latinLnBrk="0" hangingPunct="1">
        <a:defRPr sz="2000" kern="1200">
          <a:solidFill>
            <a:schemeClr val="tx1"/>
          </a:solidFill>
          <a:latin typeface="+mn-lt"/>
          <a:ea typeface="+mn-ea"/>
          <a:cs typeface="+mn-cs"/>
        </a:defRPr>
      </a:lvl1pPr>
      <a:lvl2pPr marL="502720" algn="l" defTabSz="1005440" rtl="0" eaLnBrk="1" latinLnBrk="0" hangingPunct="1">
        <a:defRPr sz="2000" kern="1200">
          <a:solidFill>
            <a:schemeClr val="tx1"/>
          </a:solidFill>
          <a:latin typeface="+mn-lt"/>
          <a:ea typeface="+mn-ea"/>
          <a:cs typeface="+mn-cs"/>
        </a:defRPr>
      </a:lvl2pPr>
      <a:lvl3pPr marL="1005440" algn="l" defTabSz="1005440" rtl="0" eaLnBrk="1" latinLnBrk="0" hangingPunct="1">
        <a:defRPr sz="2000" kern="1200">
          <a:solidFill>
            <a:schemeClr val="tx1"/>
          </a:solidFill>
          <a:latin typeface="+mn-lt"/>
          <a:ea typeface="+mn-ea"/>
          <a:cs typeface="+mn-cs"/>
        </a:defRPr>
      </a:lvl3pPr>
      <a:lvl4pPr marL="1508159" algn="l" defTabSz="1005440" rtl="0" eaLnBrk="1" latinLnBrk="0" hangingPunct="1">
        <a:defRPr sz="2000" kern="1200">
          <a:solidFill>
            <a:schemeClr val="tx1"/>
          </a:solidFill>
          <a:latin typeface="+mn-lt"/>
          <a:ea typeface="+mn-ea"/>
          <a:cs typeface="+mn-cs"/>
        </a:defRPr>
      </a:lvl4pPr>
      <a:lvl5pPr marL="2010879" algn="l" defTabSz="1005440" rtl="0" eaLnBrk="1" latinLnBrk="0" hangingPunct="1">
        <a:defRPr sz="2000" kern="1200">
          <a:solidFill>
            <a:schemeClr val="tx1"/>
          </a:solidFill>
          <a:latin typeface="+mn-lt"/>
          <a:ea typeface="+mn-ea"/>
          <a:cs typeface="+mn-cs"/>
        </a:defRPr>
      </a:lvl5pPr>
      <a:lvl6pPr marL="2513599" algn="l" defTabSz="1005440" rtl="0" eaLnBrk="1" latinLnBrk="0" hangingPunct="1">
        <a:defRPr sz="2000" kern="1200">
          <a:solidFill>
            <a:schemeClr val="tx1"/>
          </a:solidFill>
          <a:latin typeface="+mn-lt"/>
          <a:ea typeface="+mn-ea"/>
          <a:cs typeface="+mn-cs"/>
        </a:defRPr>
      </a:lvl6pPr>
      <a:lvl7pPr marL="3016319" algn="l" defTabSz="1005440" rtl="0" eaLnBrk="1" latinLnBrk="0" hangingPunct="1">
        <a:defRPr sz="2000" kern="1200">
          <a:solidFill>
            <a:schemeClr val="tx1"/>
          </a:solidFill>
          <a:latin typeface="+mn-lt"/>
          <a:ea typeface="+mn-ea"/>
          <a:cs typeface="+mn-cs"/>
        </a:defRPr>
      </a:lvl7pPr>
      <a:lvl8pPr marL="3519038" algn="l" defTabSz="1005440" rtl="0" eaLnBrk="1" latinLnBrk="0" hangingPunct="1">
        <a:defRPr sz="2000" kern="1200">
          <a:solidFill>
            <a:schemeClr val="tx1"/>
          </a:solidFill>
          <a:latin typeface="+mn-lt"/>
          <a:ea typeface="+mn-ea"/>
          <a:cs typeface="+mn-cs"/>
        </a:defRPr>
      </a:lvl8pPr>
      <a:lvl9pPr marL="4021757" algn="l" defTabSz="100544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6.jpe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18" Type="http://schemas.openxmlformats.org/officeDocument/2006/relationships/image" Target="../media/image32.jpeg"/><Relationship Id="rId3" Type="http://schemas.openxmlformats.org/officeDocument/2006/relationships/image" Target="../media/image17.jpeg"/><Relationship Id="rId21" Type="http://schemas.openxmlformats.org/officeDocument/2006/relationships/image" Target="../media/image35.jpeg"/><Relationship Id="rId7" Type="http://schemas.openxmlformats.org/officeDocument/2006/relationships/image" Target="../media/image21.jpeg"/><Relationship Id="rId12" Type="http://schemas.openxmlformats.org/officeDocument/2006/relationships/image" Target="../media/image26.jpeg"/><Relationship Id="rId17" Type="http://schemas.openxmlformats.org/officeDocument/2006/relationships/image" Target="../media/image31.jpeg"/><Relationship Id="rId2" Type="http://schemas.openxmlformats.org/officeDocument/2006/relationships/notesSlide" Target="../notesSlides/notesSlide2.xml"/><Relationship Id="rId16" Type="http://schemas.openxmlformats.org/officeDocument/2006/relationships/image" Target="../media/image30.jpeg"/><Relationship Id="rId20" Type="http://schemas.openxmlformats.org/officeDocument/2006/relationships/image" Target="../media/image34.jpeg"/><Relationship Id="rId1" Type="http://schemas.openxmlformats.org/officeDocument/2006/relationships/slideLayout" Target="../slideLayouts/slideLayout14.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5" Type="http://schemas.openxmlformats.org/officeDocument/2006/relationships/image" Target="../media/image29.jpeg"/><Relationship Id="rId10" Type="http://schemas.openxmlformats.org/officeDocument/2006/relationships/image" Target="../media/image24.jpeg"/><Relationship Id="rId19" Type="http://schemas.openxmlformats.org/officeDocument/2006/relationships/image" Target="../media/image33.jpeg"/><Relationship Id="rId4" Type="http://schemas.openxmlformats.org/officeDocument/2006/relationships/image" Target="../media/image18.jpeg"/><Relationship Id="rId9" Type="http://schemas.openxmlformats.org/officeDocument/2006/relationships/image" Target="../media/image23.jpeg"/><Relationship Id="rId14" Type="http://schemas.openxmlformats.org/officeDocument/2006/relationships/image" Target="../media/image28.jpe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slideLayout" Target="../slideLayouts/slideLayout8.xml"/><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500"/>
          <a:stretch/>
        </p:blipFill>
        <p:spPr bwMode="auto">
          <a:xfrm>
            <a:off x="3121033" y="1778752"/>
            <a:ext cx="3222608"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766219" y="1412736"/>
            <a:ext cx="3932237" cy="333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704850"/>
            <a:ext cx="9464675" cy="707886"/>
          </a:xfrm>
          <a:prstGeom prst="rect">
            <a:avLst/>
          </a:prstGeom>
          <a:noFill/>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rPr>
              <a:t>Social Media Management</a:t>
            </a:r>
            <a:endParaRPr lang="en-US"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8438638"/>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40" y="1117205"/>
            <a:ext cx="2033498" cy="1760593"/>
          </a:xfrm>
          <a:prstGeom prst="rect">
            <a:avLst/>
          </a:prstGeom>
        </p:spPr>
      </p:pic>
      <p:sp>
        <p:nvSpPr>
          <p:cNvPr id="3" name="Text Placeholder 2"/>
          <p:cNvSpPr>
            <a:spLocks noGrp="1"/>
          </p:cNvSpPr>
          <p:nvPr>
            <p:ph type="body" idx="11"/>
          </p:nvPr>
        </p:nvSpPr>
        <p:spPr>
          <a:xfrm>
            <a:off x="2674939" y="1100036"/>
            <a:ext cx="6143140" cy="4284921"/>
          </a:xfrm>
        </p:spPr>
        <p:txBody>
          <a:bodyPr numCol="1"/>
          <a:lstStyle/>
          <a:p>
            <a:pPr marL="299637" indent="-299637">
              <a:spcBef>
                <a:spcPts val="0"/>
              </a:spcBef>
              <a:spcAft>
                <a:spcPts val="629"/>
              </a:spcAft>
              <a:buFont typeface="Arial" pitchFamily="34" charset="0"/>
              <a:buChar char="•"/>
            </a:pPr>
            <a:r>
              <a:rPr lang="en-US" dirty="0"/>
              <a:t>Top of Mind Awareness </a:t>
            </a:r>
            <a:br>
              <a:rPr lang="en-US" dirty="0"/>
            </a:br>
            <a:r>
              <a:rPr lang="en-US" i="1" dirty="0"/>
              <a:t>Average person spends almost 7hours/month on Facebook (Nielsen)</a:t>
            </a:r>
          </a:p>
          <a:p>
            <a:pPr marL="299637" indent="-299637">
              <a:spcBef>
                <a:spcPts val="0"/>
              </a:spcBef>
              <a:spcAft>
                <a:spcPts val="629"/>
              </a:spcAft>
              <a:buFont typeface="Arial" pitchFamily="34" charset="0"/>
              <a:buChar char="•"/>
            </a:pPr>
            <a:r>
              <a:rPr lang="en-US" dirty="0"/>
              <a:t>Makes your brand relevant </a:t>
            </a:r>
          </a:p>
          <a:p>
            <a:pPr marL="299637" indent="-299637">
              <a:spcBef>
                <a:spcPts val="0"/>
              </a:spcBef>
              <a:spcAft>
                <a:spcPts val="629"/>
              </a:spcAft>
              <a:buFont typeface="Arial" pitchFamily="34" charset="0"/>
              <a:buChar char="•"/>
            </a:pPr>
            <a:r>
              <a:rPr lang="en-US" dirty="0"/>
              <a:t>Customer Service</a:t>
            </a:r>
          </a:p>
          <a:p>
            <a:pPr marL="299637" indent="-299637">
              <a:spcBef>
                <a:spcPts val="0"/>
              </a:spcBef>
              <a:spcAft>
                <a:spcPts val="629"/>
              </a:spcAft>
              <a:buFont typeface="Arial" pitchFamily="34" charset="0"/>
              <a:buChar char="•"/>
            </a:pPr>
            <a:r>
              <a:rPr lang="en-US" dirty="0"/>
              <a:t>Reputation Management</a:t>
            </a:r>
          </a:p>
          <a:p>
            <a:pPr marL="299637" indent="-299637">
              <a:spcBef>
                <a:spcPts val="0"/>
              </a:spcBef>
              <a:spcAft>
                <a:spcPts val="629"/>
              </a:spcAft>
              <a:buFont typeface="Arial" pitchFamily="34" charset="0"/>
              <a:buChar char="•"/>
            </a:pPr>
            <a:r>
              <a:rPr lang="en-US" dirty="0"/>
              <a:t>Generate Sales Leads</a:t>
            </a:r>
          </a:p>
          <a:p>
            <a:pPr marL="299637" indent="-299637">
              <a:spcBef>
                <a:spcPts val="0"/>
              </a:spcBef>
              <a:spcAft>
                <a:spcPts val="629"/>
              </a:spcAft>
              <a:buFont typeface="Arial" pitchFamily="34" charset="0"/>
              <a:buChar char="•"/>
            </a:pPr>
            <a:r>
              <a:rPr lang="en-US" dirty="0"/>
              <a:t>Mobile </a:t>
            </a:r>
            <a:br>
              <a:rPr lang="en-US" dirty="0"/>
            </a:br>
            <a:r>
              <a:rPr lang="en-US" i="1" dirty="0"/>
              <a:t>Smartphone users check Facebook 14x a day</a:t>
            </a:r>
          </a:p>
          <a:p>
            <a:pPr marL="299637" indent="-299637">
              <a:spcBef>
                <a:spcPts val="0"/>
              </a:spcBef>
              <a:spcAft>
                <a:spcPts val="629"/>
              </a:spcAft>
              <a:buFont typeface="Arial" pitchFamily="34" charset="0"/>
              <a:buChar char="•"/>
            </a:pPr>
            <a:r>
              <a:rPr lang="en-US" dirty="0"/>
              <a:t>New product ideas and feedback</a:t>
            </a:r>
          </a:p>
          <a:p>
            <a:pPr marL="299637" indent="-299637">
              <a:spcBef>
                <a:spcPts val="0"/>
              </a:spcBef>
              <a:spcAft>
                <a:spcPts val="629"/>
              </a:spcAft>
              <a:buFont typeface="Arial" pitchFamily="34" charset="0"/>
              <a:buChar char="•"/>
            </a:pPr>
            <a:r>
              <a:rPr lang="en-US" dirty="0" smtClean="0"/>
              <a:t>Competitive </a:t>
            </a:r>
            <a:r>
              <a:rPr lang="en-US" dirty="0"/>
              <a:t>information</a:t>
            </a:r>
          </a:p>
          <a:p>
            <a:pPr marL="299637" indent="-299637">
              <a:spcBef>
                <a:spcPts val="0"/>
              </a:spcBef>
              <a:spcAft>
                <a:spcPts val="629"/>
              </a:spcAft>
              <a:buFont typeface="Arial" pitchFamily="34" charset="0"/>
              <a:buChar char="•"/>
            </a:pPr>
            <a:r>
              <a:rPr lang="en-US" dirty="0"/>
              <a:t>Requests about company services</a:t>
            </a:r>
          </a:p>
          <a:p>
            <a:pPr marL="299637" indent="-299637">
              <a:spcBef>
                <a:spcPts val="0"/>
              </a:spcBef>
              <a:spcAft>
                <a:spcPts val="629"/>
              </a:spcAft>
              <a:buFont typeface="Arial" pitchFamily="34" charset="0"/>
              <a:buChar char="•"/>
            </a:pPr>
            <a:r>
              <a:rPr lang="en-US" dirty="0"/>
              <a:t>Consumers trust friends more than advertising:  </a:t>
            </a:r>
            <a:br>
              <a:rPr lang="en-US" dirty="0"/>
            </a:br>
            <a:r>
              <a:rPr lang="en-US" i="1" dirty="0"/>
              <a:t>70% of customers trust brand recommendations from friends (</a:t>
            </a:r>
            <a:r>
              <a:rPr lang="en-US" i="1" dirty="0" err="1"/>
              <a:t>Mashable</a:t>
            </a:r>
            <a:r>
              <a:rPr lang="en-US" i="1" dirty="0"/>
              <a:t>) </a:t>
            </a:r>
          </a:p>
          <a:p>
            <a:pPr marL="299637" indent="-299637">
              <a:spcBef>
                <a:spcPts val="0"/>
              </a:spcBef>
              <a:spcAft>
                <a:spcPts val="629"/>
              </a:spcAft>
              <a:buFont typeface="Arial" pitchFamily="34" charset="0"/>
              <a:buChar char="•"/>
            </a:pPr>
            <a:r>
              <a:rPr lang="en-US" dirty="0"/>
              <a:t>Word-of-mouth Marketing</a:t>
            </a:r>
          </a:p>
          <a:p>
            <a:pPr marL="299637" indent="-299637">
              <a:spcBef>
                <a:spcPts val="0"/>
              </a:spcBef>
              <a:spcAft>
                <a:spcPts val="629"/>
              </a:spcAft>
              <a:buFont typeface="Arial" pitchFamily="34" charset="0"/>
              <a:buChar char="•"/>
            </a:pPr>
            <a:r>
              <a:rPr lang="en-US" dirty="0"/>
              <a:t>SEO</a:t>
            </a:r>
          </a:p>
          <a:p>
            <a:pPr marL="299637" indent="-299637">
              <a:spcBef>
                <a:spcPts val="0"/>
              </a:spcBef>
              <a:spcAft>
                <a:spcPts val="629"/>
              </a:spcAft>
              <a:buFont typeface="Arial" pitchFamily="34" charset="0"/>
              <a:buChar char="•"/>
            </a:pPr>
            <a:r>
              <a:rPr lang="en-US" dirty="0"/>
              <a:t>Humanize your brand</a:t>
            </a:r>
          </a:p>
          <a:p>
            <a:pPr marL="299637" indent="-299637">
              <a:spcBef>
                <a:spcPts val="0"/>
              </a:spcBef>
              <a:spcAft>
                <a:spcPts val="629"/>
              </a:spcAft>
              <a:buFont typeface="Arial" pitchFamily="34" charset="0"/>
              <a:buChar char="•"/>
            </a:pPr>
            <a:r>
              <a:rPr lang="en-US" dirty="0"/>
              <a:t>Creates transparency </a:t>
            </a:r>
          </a:p>
        </p:txBody>
      </p:sp>
      <p:sp>
        <p:nvSpPr>
          <p:cNvPr id="6" name="Text Placeholder 5"/>
          <p:cNvSpPr>
            <a:spLocks noGrp="1"/>
          </p:cNvSpPr>
          <p:nvPr>
            <p:ph type="body" idx="15"/>
          </p:nvPr>
        </p:nvSpPr>
        <p:spPr>
          <a:xfrm>
            <a:off x="388936" y="247208"/>
            <a:ext cx="5554663" cy="286192"/>
          </a:xfrm>
        </p:spPr>
        <p:txBody>
          <a:bodyPr/>
          <a:lstStyle/>
          <a:p>
            <a:r>
              <a:rPr lang="en-US" dirty="0" smtClean="0"/>
              <a:t>Benefits of Engaging in social media</a:t>
            </a:r>
            <a:endParaRPr lang="en-US" dirty="0"/>
          </a:p>
        </p:txBody>
      </p:sp>
      <p:pic>
        <p:nvPicPr>
          <p:cNvPr id="1028" name="Picture 4" descr="social media marketing from media junction, minneapol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39" y="1296089"/>
            <a:ext cx="1694420" cy="1216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029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9740"/>
            <a:ext cx="9464675" cy="630942"/>
          </a:xfrm>
          <a:prstGeom prst="rect">
            <a:avLst/>
          </a:prstGeom>
          <a:noFill/>
        </p:spPr>
        <p:txBody>
          <a:bodyPr wrap="square" rtlCol="0">
            <a:spAutoFit/>
          </a:bodyPr>
          <a:lstStyle/>
          <a:p>
            <a:pPr algn="ctr"/>
            <a:r>
              <a:rPr lang="en-US" sz="3500" b="1" dirty="0" smtClean="0">
                <a:solidFill>
                  <a:schemeClr val="bg1"/>
                </a:solidFill>
                <a:effectLst>
                  <a:outerShdw blurRad="38100" dist="38100" dir="2700000" algn="tl">
                    <a:srgbClr val="000000">
                      <a:alpha val="43137"/>
                    </a:srgbClr>
                  </a:outerShdw>
                </a:effectLst>
              </a:rPr>
              <a:t>Social Media Management Levels</a:t>
            </a:r>
            <a:endParaRPr lang="en-US" sz="3500" b="1" dirty="0">
              <a:solidFill>
                <a:schemeClr val="bg1"/>
              </a:solidFill>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369299206"/>
              </p:ext>
            </p:extLst>
          </p:nvPr>
        </p:nvGraphicFramePr>
        <p:xfrm>
          <a:off x="1334341" y="2407095"/>
          <a:ext cx="6795993" cy="1173480"/>
        </p:xfrm>
        <a:graphic>
          <a:graphicData uri="http://schemas.openxmlformats.org/drawingml/2006/table">
            <a:tbl>
              <a:tblPr firstRow="1" bandRow="1">
                <a:tableStyleId>{2D5ABB26-0587-4C30-8999-92F81FD0307C}</a:tableStyleId>
              </a:tblPr>
              <a:tblGrid>
                <a:gridCol w="2265331"/>
                <a:gridCol w="2265331"/>
                <a:gridCol w="2265331"/>
              </a:tblGrid>
              <a:tr h="252449">
                <a:tc>
                  <a:txBody>
                    <a:bodyPr/>
                    <a:lstStyle/>
                    <a:p>
                      <a:pPr algn="ctr"/>
                      <a:r>
                        <a:rPr lang="en-US" sz="2500" b="1" dirty="0" smtClean="0"/>
                        <a:t>$3,900/mo.</a:t>
                      </a:r>
                      <a:endParaRPr lang="en-US" sz="2500" b="1" dirty="0"/>
                    </a:p>
                  </a:txBody>
                  <a:tcPr anchor="ctr"/>
                </a:tc>
                <a:tc>
                  <a:txBody>
                    <a:bodyPr/>
                    <a:lstStyle/>
                    <a:p>
                      <a:pPr algn="ctr"/>
                      <a:r>
                        <a:rPr lang="en-US" sz="2500" b="1" dirty="0" smtClean="0"/>
                        <a:t>$2,900/mo.</a:t>
                      </a:r>
                      <a:endParaRPr lang="en-US" sz="2500" b="1" dirty="0"/>
                    </a:p>
                  </a:txBody>
                  <a:tcPr anchor="ctr"/>
                </a:tc>
                <a:tc>
                  <a:txBody>
                    <a:bodyPr/>
                    <a:lstStyle/>
                    <a:p>
                      <a:pPr algn="ctr"/>
                      <a:r>
                        <a:rPr lang="en-US" sz="2500" b="1" dirty="0" smtClean="0"/>
                        <a:t>$1,900/mo.</a:t>
                      </a:r>
                      <a:endParaRPr lang="en-US" sz="2500" b="1" dirty="0"/>
                    </a:p>
                  </a:txBody>
                  <a:tcPr anchor="ctr"/>
                </a:tc>
              </a:tr>
              <a:tr h="252449">
                <a:tc>
                  <a:txBody>
                    <a:bodyPr/>
                    <a:lstStyle/>
                    <a:p>
                      <a:pPr algn="ctr"/>
                      <a:r>
                        <a:rPr lang="en-US" dirty="0" smtClean="0"/>
                        <a:t>Platinum Level</a:t>
                      </a:r>
                      <a:endParaRPr lang="en-US" dirty="0"/>
                    </a:p>
                  </a:txBody>
                  <a:tcPr anchor="ctr"/>
                </a:tc>
                <a:tc>
                  <a:txBody>
                    <a:bodyPr/>
                    <a:lstStyle/>
                    <a:p>
                      <a:pPr algn="ctr"/>
                      <a:r>
                        <a:rPr lang="en-US" dirty="0" smtClean="0"/>
                        <a:t>Gold Level</a:t>
                      </a:r>
                      <a:endParaRPr lang="en-US" dirty="0"/>
                    </a:p>
                  </a:txBody>
                  <a:tcPr anchor="ctr"/>
                </a:tc>
                <a:tc>
                  <a:txBody>
                    <a:bodyPr/>
                    <a:lstStyle/>
                    <a:p>
                      <a:pPr algn="ctr"/>
                      <a:r>
                        <a:rPr lang="en-US" dirty="0" smtClean="0"/>
                        <a:t>Silver Level</a:t>
                      </a:r>
                      <a:endParaRPr lang="en-US" dirty="0"/>
                    </a:p>
                  </a:txBody>
                  <a:tcPr anchor="ctr"/>
                </a:tc>
              </a:tr>
              <a:tr h="252449">
                <a:tc>
                  <a:txBody>
                    <a:bodyPr/>
                    <a:lstStyle/>
                    <a:p>
                      <a:pPr algn="ctr"/>
                      <a:r>
                        <a:rPr lang="en-US" sz="1400" i="1" dirty="0" smtClean="0"/>
                        <a:t>Setup fee: $1,000</a:t>
                      </a:r>
                      <a:endParaRPr lang="en-US" sz="1400" i="1" dirty="0"/>
                    </a:p>
                  </a:txBody>
                  <a:tcPr anchor="ctr"/>
                </a:tc>
                <a:tc>
                  <a:txBody>
                    <a:bodyPr/>
                    <a:lstStyle/>
                    <a:p>
                      <a:pPr algn="ctr"/>
                      <a:r>
                        <a:rPr lang="en-US" sz="1400" i="1" dirty="0" smtClean="0"/>
                        <a:t>Setup fee: $750</a:t>
                      </a:r>
                      <a:endParaRPr lang="en-US" sz="1400" i="1" dirty="0"/>
                    </a:p>
                  </a:txBody>
                  <a:tcPr anchor="ctr"/>
                </a:tc>
                <a:tc>
                  <a:txBody>
                    <a:bodyPr/>
                    <a:lstStyle/>
                    <a:p>
                      <a:pPr algn="ctr"/>
                      <a:r>
                        <a:rPr lang="en-US" sz="1400" i="1" dirty="0" smtClean="0"/>
                        <a:t>Setup fee: $750</a:t>
                      </a:r>
                      <a:endParaRPr lang="en-US" sz="1400" i="1" dirty="0"/>
                    </a:p>
                  </a:txBody>
                  <a:tcPr anchor="ctr"/>
                </a:tc>
              </a:tr>
            </a:tbl>
          </a:graphicData>
        </a:graphic>
      </p:graphicFrame>
    </p:spTree>
    <p:extLst>
      <p:ext uri="{BB962C8B-B14F-4D97-AF65-F5344CB8AC3E}">
        <p14:creationId xmlns:p14="http://schemas.microsoft.com/office/powerpoint/2010/main" val="2446785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7"/>
          </p:nvPr>
        </p:nvSpPr>
        <p:spPr>
          <a:xfrm>
            <a:off x="388936" y="247208"/>
            <a:ext cx="8419783" cy="585912"/>
          </a:xfrm>
        </p:spPr>
        <p:txBody>
          <a:bodyPr/>
          <a:lstStyle/>
          <a:p>
            <a:pPr>
              <a:spcBef>
                <a:spcPts val="0"/>
              </a:spcBef>
            </a:pPr>
            <a:r>
              <a:rPr lang="en-US" dirty="0" smtClean="0"/>
              <a:t>Platinum Level: $</a:t>
            </a:r>
            <a:r>
              <a:rPr lang="en-US" dirty="0"/>
              <a:t>3,900/month</a:t>
            </a:r>
          </a:p>
          <a:p>
            <a:pPr>
              <a:spcBef>
                <a:spcPts val="0"/>
              </a:spcBef>
            </a:pPr>
            <a:r>
              <a:rPr lang="en-US" dirty="0"/>
              <a:t>Setup fee: $</a:t>
            </a:r>
            <a:r>
              <a:rPr lang="en-US" dirty="0" smtClean="0"/>
              <a:t>1,000</a:t>
            </a:r>
          </a:p>
        </p:txBody>
      </p:sp>
      <p:cxnSp>
        <p:nvCxnSpPr>
          <p:cNvPr id="4" name="Straight Connector 3"/>
          <p:cNvCxnSpPr/>
          <p:nvPr/>
        </p:nvCxnSpPr>
        <p:spPr>
          <a:xfrm>
            <a:off x="6102849" y="1130157"/>
            <a:ext cx="0" cy="411480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88937" y="924227"/>
            <a:ext cx="5609689" cy="307777"/>
          </a:xfrm>
          <a:prstGeom prst="rect">
            <a:avLst/>
          </a:prstGeom>
          <a:noFill/>
        </p:spPr>
        <p:txBody>
          <a:bodyPr wrap="square" rtlCol="0">
            <a:spAutoFit/>
          </a:bodyPr>
          <a:lstStyle/>
          <a:p>
            <a:r>
              <a:rPr lang="en-US" sz="1400" dirty="0" smtClean="0"/>
              <a:t>PRIMARY CHANNEL</a:t>
            </a:r>
            <a:endParaRPr lang="en-US" sz="1400" dirty="0"/>
          </a:p>
        </p:txBody>
      </p:sp>
      <p:sp>
        <p:nvSpPr>
          <p:cNvPr id="7" name="TextBox 6"/>
          <p:cNvSpPr txBox="1"/>
          <p:nvPr/>
        </p:nvSpPr>
        <p:spPr>
          <a:xfrm>
            <a:off x="388937" y="6767581"/>
            <a:ext cx="8558373" cy="461665"/>
          </a:xfrm>
          <a:prstGeom prst="rect">
            <a:avLst/>
          </a:prstGeom>
          <a:noFill/>
        </p:spPr>
        <p:txBody>
          <a:bodyPr wrap="square" rtlCol="0">
            <a:spAutoFit/>
          </a:bodyPr>
          <a:lstStyle/>
          <a:p>
            <a:r>
              <a:rPr lang="en-US" sz="800" i="1" dirty="0" smtClean="0">
                <a:solidFill>
                  <a:schemeClr val="bg1"/>
                </a:solidFill>
              </a:rPr>
              <a:t>*Client will be provided app graphics for alternative means of hosting once contract is complete.</a:t>
            </a:r>
          </a:p>
          <a:p>
            <a:r>
              <a:rPr lang="en-US" sz="800" i="1" dirty="0" smtClean="0">
                <a:solidFill>
                  <a:schemeClr val="bg1"/>
                </a:solidFill>
              </a:rPr>
              <a:t>**Client will be billed $.565 per mile on any travel more than 50 miles roundtrip. </a:t>
            </a:r>
            <a:r>
              <a:rPr lang="en-US" sz="800" i="1" dirty="0">
                <a:solidFill>
                  <a:schemeClr val="bg1"/>
                </a:solidFill>
              </a:rPr>
              <a:t>Contract is a 12 month commitment starting with the initial strategy and planning meeting.</a:t>
            </a:r>
          </a:p>
          <a:p>
            <a:endParaRPr lang="en-US" sz="800" i="1" dirty="0">
              <a:solidFill>
                <a:schemeClr val="bg1"/>
              </a:solidFill>
            </a:endParaRPr>
          </a:p>
        </p:txBody>
      </p:sp>
      <p:sp>
        <p:nvSpPr>
          <p:cNvPr id="3" name="Rectangle 2"/>
          <p:cNvSpPr/>
          <p:nvPr/>
        </p:nvSpPr>
        <p:spPr>
          <a:xfrm>
            <a:off x="403118" y="1280026"/>
            <a:ext cx="5595508" cy="3647152"/>
          </a:xfrm>
          <a:prstGeom prst="rect">
            <a:avLst/>
          </a:prstGeom>
        </p:spPr>
        <p:txBody>
          <a:bodyPr wrap="square">
            <a:spAutoFit/>
          </a:bodyPr>
          <a:lstStyle/>
          <a:p>
            <a:r>
              <a:rPr lang="en-US" sz="1100" u="sng" dirty="0"/>
              <a:t>Facebook</a:t>
            </a:r>
          </a:p>
          <a:p>
            <a:pPr marL="171450" indent="-171450">
              <a:buFont typeface="Arial" pitchFamily="34" charset="0"/>
              <a:buChar char="•"/>
            </a:pPr>
            <a:r>
              <a:rPr lang="en-US" sz="1100" dirty="0" smtClean="0"/>
              <a:t>Dedicated </a:t>
            </a:r>
            <a:r>
              <a:rPr lang="en-US" sz="1100" dirty="0"/>
              <a:t>social media strategist </a:t>
            </a:r>
          </a:p>
          <a:p>
            <a:pPr marL="171450" indent="-171450">
              <a:buFont typeface="Arial" pitchFamily="34" charset="0"/>
              <a:buChar char="•"/>
            </a:pPr>
            <a:r>
              <a:rPr lang="en-US" sz="1100" dirty="0" smtClean="0"/>
              <a:t>Content </a:t>
            </a:r>
            <a:r>
              <a:rPr lang="en-US" sz="1100" dirty="0"/>
              <a:t>creation – </a:t>
            </a:r>
            <a:r>
              <a:rPr lang="en-US" sz="1100" dirty="0" smtClean="0"/>
              <a:t>5 </a:t>
            </a:r>
            <a:r>
              <a:rPr lang="en-US" sz="1100" dirty="0"/>
              <a:t>posts/week</a:t>
            </a:r>
          </a:p>
          <a:p>
            <a:pPr marL="171450" indent="-171450">
              <a:buFont typeface="Arial" pitchFamily="34" charset="0"/>
              <a:buChar char="•"/>
            </a:pPr>
            <a:r>
              <a:rPr lang="en-US" sz="1100" dirty="0" smtClean="0"/>
              <a:t>Page </a:t>
            </a:r>
            <a:r>
              <a:rPr lang="en-US" sz="1100" dirty="0"/>
              <a:t>posting and monitoring (responding &amp; addressing comments daily) </a:t>
            </a:r>
          </a:p>
          <a:p>
            <a:pPr marL="171450" indent="-171450">
              <a:buFont typeface="Arial" pitchFamily="34" charset="0"/>
              <a:buChar char="•"/>
            </a:pPr>
            <a:r>
              <a:rPr lang="en-US" sz="1100" dirty="0"/>
              <a:t>I</a:t>
            </a:r>
            <a:r>
              <a:rPr lang="en-US" sz="1100" dirty="0" smtClean="0"/>
              <a:t>ntroduce </a:t>
            </a:r>
            <a:r>
              <a:rPr lang="en-US" sz="1100" dirty="0"/>
              <a:t>page to our </a:t>
            </a:r>
            <a:r>
              <a:rPr lang="en-US" sz="1100" dirty="0" smtClean="0"/>
              <a:t>138,000 </a:t>
            </a:r>
            <a:r>
              <a:rPr lang="en-US" sz="1100" dirty="0"/>
              <a:t>Facebook followers – </a:t>
            </a:r>
            <a:r>
              <a:rPr lang="en-US" sz="1100" dirty="0" smtClean="0"/>
              <a:t>4 </a:t>
            </a:r>
            <a:r>
              <a:rPr lang="en-US" sz="1100" dirty="0"/>
              <a:t>posts/month </a:t>
            </a:r>
            <a:endParaRPr lang="en-US" sz="1100" dirty="0" smtClean="0"/>
          </a:p>
          <a:p>
            <a:pPr marL="171450" indent="-171450">
              <a:buFont typeface="Arial" pitchFamily="34" charset="0"/>
              <a:buChar char="•"/>
            </a:pPr>
            <a:r>
              <a:rPr lang="en-US" sz="1100" dirty="0" smtClean="0"/>
              <a:t>Develop</a:t>
            </a:r>
            <a:r>
              <a:rPr lang="en-US" sz="1100" dirty="0"/>
              <a:t>, manage and provide prizes for contests – up to </a:t>
            </a:r>
            <a:r>
              <a:rPr lang="en-US" sz="1100" dirty="0" smtClean="0"/>
              <a:t>6/year </a:t>
            </a:r>
            <a:r>
              <a:rPr lang="en-US" sz="1100" dirty="0"/>
              <a:t>(</a:t>
            </a:r>
            <a:r>
              <a:rPr lang="en-US" sz="1100" dirty="0" smtClean="0"/>
              <a:t>$200/contest </a:t>
            </a:r>
            <a:r>
              <a:rPr lang="en-US" sz="1100" dirty="0"/>
              <a:t>in prizes) </a:t>
            </a:r>
          </a:p>
          <a:p>
            <a:pPr marL="171450" indent="-171450">
              <a:buFont typeface="Arial" pitchFamily="34" charset="0"/>
              <a:buChar char="•"/>
            </a:pPr>
            <a:r>
              <a:rPr lang="en-US" sz="1100" dirty="0" smtClean="0"/>
              <a:t>Monthly </a:t>
            </a:r>
            <a:r>
              <a:rPr lang="en-US" sz="1100" dirty="0"/>
              <a:t>strategy meetings [quarterly face to face; otherwise conference call] </a:t>
            </a:r>
          </a:p>
          <a:p>
            <a:pPr marL="171450" indent="-171450">
              <a:buFont typeface="Arial" pitchFamily="34" charset="0"/>
              <a:buChar char="•"/>
            </a:pPr>
            <a:r>
              <a:rPr lang="en-US" sz="1100" dirty="0" smtClean="0"/>
              <a:t>Graphics </a:t>
            </a:r>
            <a:r>
              <a:rPr lang="en-US" sz="1100" dirty="0"/>
              <a:t>– up to 6/year starting month 2 (1 cover photo, 1 profile photo) </a:t>
            </a:r>
          </a:p>
          <a:p>
            <a:pPr marL="171450" indent="-171450">
              <a:buFont typeface="Arial" pitchFamily="34" charset="0"/>
              <a:buChar char="•"/>
            </a:pPr>
            <a:r>
              <a:rPr lang="en-US" sz="1100" dirty="0" smtClean="0"/>
              <a:t>Graphics </a:t>
            </a:r>
            <a:r>
              <a:rPr lang="en-US" sz="1100" dirty="0"/>
              <a:t>for wall posts – 2/month </a:t>
            </a:r>
          </a:p>
          <a:p>
            <a:pPr marL="171450" indent="-171450">
              <a:buFont typeface="Arial" pitchFamily="34" charset="0"/>
              <a:buChar char="•"/>
            </a:pPr>
            <a:r>
              <a:rPr lang="en-US" sz="1100" dirty="0" smtClean="0"/>
              <a:t>Apps </a:t>
            </a:r>
            <a:r>
              <a:rPr lang="en-US" sz="1100" dirty="0"/>
              <a:t>– </a:t>
            </a:r>
            <a:r>
              <a:rPr lang="en-US" sz="1100" dirty="0" smtClean="0"/>
              <a:t>1 </a:t>
            </a:r>
            <a:r>
              <a:rPr lang="en-US" sz="1100" dirty="0"/>
              <a:t>every other month starting month 2 (4 basic, 2 advanced) </a:t>
            </a:r>
          </a:p>
          <a:p>
            <a:pPr marL="171450" indent="-171450">
              <a:buFont typeface="Arial" pitchFamily="34" charset="0"/>
              <a:buChar char="•"/>
            </a:pPr>
            <a:r>
              <a:rPr lang="en-US" sz="1100" dirty="0" smtClean="0"/>
              <a:t>Hosting </a:t>
            </a:r>
            <a:r>
              <a:rPr lang="en-US" sz="1100" dirty="0"/>
              <a:t>apps for length of contract* </a:t>
            </a:r>
          </a:p>
          <a:p>
            <a:pPr marL="171450" indent="-171450">
              <a:buFont typeface="Arial" pitchFamily="34" charset="0"/>
              <a:buChar char="•"/>
            </a:pPr>
            <a:r>
              <a:rPr lang="en-US" sz="1100" dirty="0" smtClean="0"/>
              <a:t>Facebook </a:t>
            </a:r>
            <a:r>
              <a:rPr lang="en-US" sz="1100" dirty="0"/>
              <a:t>targeted ad campaigns – $500/month</a:t>
            </a:r>
          </a:p>
          <a:p>
            <a:pPr marL="171450" indent="-171450">
              <a:buFont typeface="Arial" pitchFamily="34" charset="0"/>
              <a:buChar char="•"/>
            </a:pPr>
            <a:r>
              <a:rPr lang="en-US" sz="1100" dirty="0" smtClean="0"/>
              <a:t>Event </a:t>
            </a:r>
            <a:r>
              <a:rPr lang="en-US" sz="1100" dirty="0"/>
              <a:t>attendance (On-site photography, etc.) – 4 hours/quarter including travel </a:t>
            </a:r>
            <a:r>
              <a:rPr lang="en-US" sz="1100" dirty="0" smtClean="0"/>
              <a:t>time** </a:t>
            </a:r>
            <a:endParaRPr lang="en-US" sz="1100" dirty="0"/>
          </a:p>
          <a:p>
            <a:pPr marL="171450" indent="-171450">
              <a:buFont typeface="Arial" pitchFamily="34" charset="0"/>
              <a:buChar char="•"/>
            </a:pPr>
            <a:r>
              <a:rPr lang="en-US" sz="1100" dirty="0" smtClean="0"/>
              <a:t>Monthly </a:t>
            </a:r>
            <a:r>
              <a:rPr lang="en-US" sz="1100" dirty="0"/>
              <a:t>report</a:t>
            </a:r>
          </a:p>
          <a:p>
            <a:r>
              <a:rPr lang="en-US" sz="1100" dirty="0"/>
              <a:t> </a:t>
            </a:r>
            <a:endParaRPr lang="en-US" sz="1100" dirty="0" smtClean="0"/>
          </a:p>
          <a:p>
            <a:endParaRPr lang="en-US" sz="1100" dirty="0"/>
          </a:p>
          <a:p>
            <a:r>
              <a:rPr lang="en-US" sz="1100" u="sng" dirty="0"/>
              <a:t>Initial Setup</a:t>
            </a:r>
          </a:p>
          <a:p>
            <a:pPr marL="171450" indent="-171450">
              <a:buFont typeface="Arial" pitchFamily="34" charset="0"/>
              <a:buChar char="•"/>
            </a:pPr>
            <a:r>
              <a:rPr lang="en-US" sz="1100" dirty="0" smtClean="0"/>
              <a:t>In-person </a:t>
            </a:r>
            <a:r>
              <a:rPr lang="en-US" sz="1100" dirty="0"/>
              <a:t>planning and strategy meeting</a:t>
            </a:r>
          </a:p>
          <a:p>
            <a:pPr marL="171450" indent="-171450">
              <a:buFont typeface="Arial" pitchFamily="34" charset="0"/>
              <a:buChar char="•"/>
            </a:pPr>
            <a:r>
              <a:rPr lang="en-US" sz="1100" dirty="0" smtClean="0"/>
              <a:t>Optimize </a:t>
            </a:r>
            <a:r>
              <a:rPr lang="en-US" sz="1100" dirty="0"/>
              <a:t>page (1 cover photo, 1 profile photo, app icons for existing apps)</a:t>
            </a:r>
          </a:p>
          <a:p>
            <a:pPr marL="171450" indent="-171450">
              <a:buFont typeface="Arial" pitchFamily="34" charset="0"/>
              <a:buChar char="•"/>
            </a:pPr>
            <a:r>
              <a:rPr lang="en-US" sz="1100" dirty="0" smtClean="0"/>
              <a:t>1 </a:t>
            </a:r>
            <a:r>
              <a:rPr lang="en-US" sz="1100" dirty="0"/>
              <a:t>app (basic)</a:t>
            </a:r>
          </a:p>
        </p:txBody>
      </p:sp>
      <p:sp>
        <p:nvSpPr>
          <p:cNvPr id="8" name="Rectangle 7"/>
          <p:cNvSpPr/>
          <p:nvPr/>
        </p:nvSpPr>
        <p:spPr>
          <a:xfrm>
            <a:off x="6312238" y="1696333"/>
            <a:ext cx="2985873" cy="2015936"/>
          </a:xfrm>
          <a:prstGeom prst="rect">
            <a:avLst/>
          </a:prstGeom>
        </p:spPr>
        <p:txBody>
          <a:bodyPr wrap="square">
            <a:spAutoFit/>
          </a:bodyPr>
          <a:lstStyle/>
          <a:p>
            <a:r>
              <a:rPr lang="en-US" sz="1500" b="1" dirty="0"/>
              <a:t>ANNUAL </a:t>
            </a:r>
            <a:r>
              <a:rPr lang="en-US" sz="1500" b="1" dirty="0" smtClean="0"/>
              <a:t>PLATINUM </a:t>
            </a:r>
            <a:r>
              <a:rPr lang="en-US" sz="1500" b="1" dirty="0"/>
              <a:t>LEVEL</a:t>
            </a:r>
          </a:p>
          <a:p>
            <a:pPr>
              <a:spcAft>
                <a:spcPts val="600"/>
              </a:spcAft>
            </a:pPr>
            <a:r>
              <a:rPr lang="en-US" sz="1500" b="1" dirty="0"/>
              <a:t>AT A GLANCE:</a:t>
            </a:r>
          </a:p>
          <a:p>
            <a:pPr marL="285750" indent="-285750">
              <a:spcAft>
                <a:spcPts val="600"/>
              </a:spcAft>
              <a:buFont typeface="Arial" pitchFamily="34" charset="0"/>
              <a:buChar char="•"/>
            </a:pPr>
            <a:r>
              <a:rPr lang="en-US" sz="1500" dirty="0" smtClean="0"/>
              <a:t>3 </a:t>
            </a:r>
            <a:r>
              <a:rPr lang="en-US" sz="1500" dirty="0"/>
              <a:t>social networks</a:t>
            </a:r>
          </a:p>
          <a:p>
            <a:pPr marL="285750" indent="-285750">
              <a:spcAft>
                <a:spcPts val="600"/>
              </a:spcAft>
              <a:buFont typeface="Arial" pitchFamily="34" charset="0"/>
              <a:buChar char="•"/>
            </a:pPr>
            <a:r>
              <a:rPr lang="en-US" sz="1500" dirty="0" smtClean="0"/>
              <a:t>6 </a:t>
            </a:r>
            <a:r>
              <a:rPr lang="en-US" sz="1500" dirty="0"/>
              <a:t>Facebook contests/year</a:t>
            </a:r>
          </a:p>
          <a:p>
            <a:pPr marL="285750" indent="-285750">
              <a:spcAft>
                <a:spcPts val="600"/>
              </a:spcAft>
              <a:buFont typeface="Arial" pitchFamily="34" charset="0"/>
              <a:buChar char="•"/>
            </a:pPr>
            <a:r>
              <a:rPr lang="en-US" sz="1500" dirty="0" smtClean="0"/>
              <a:t>$500/month </a:t>
            </a:r>
            <a:r>
              <a:rPr lang="en-US" sz="1500" dirty="0"/>
              <a:t>in Facebook targeted ads</a:t>
            </a:r>
          </a:p>
          <a:p>
            <a:pPr marL="285750" indent="-285750">
              <a:spcAft>
                <a:spcPts val="600"/>
              </a:spcAft>
              <a:buFont typeface="Arial" pitchFamily="34" charset="0"/>
              <a:buChar char="•"/>
            </a:pPr>
            <a:r>
              <a:rPr lang="en-US" sz="1500" dirty="0" smtClean="0"/>
              <a:t>7 </a:t>
            </a:r>
            <a:r>
              <a:rPr lang="en-US" sz="1500" dirty="0"/>
              <a:t>Facebook apps</a:t>
            </a:r>
          </a:p>
        </p:txBody>
      </p:sp>
      <p:graphicFrame>
        <p:nvGraphicFramePr>
          <p:cNvPr id="9" name="Table 8"/>
          <p:cNvGraphicFramePr>
            <a:graphicFrameLocks noGrp="1"/>
          </p:cNvGraphicFramePr>
          <p:nvPr>
            <p:extLst>
              <p:ext uri="{D42A27DB-BD31-4B8C-83A1-F6EECF244321}">
                <p14:modId xmlns:p14="http://schemas.microsoft.com/office/powerpoint/2010/main" val="1604534301"/>
              </p:ext>
            </p:extLst>
          </p:nvPr>
        </p:nvGraphicFramePr>
        <p:xfrm>
          <a:off x="171605" y="5290481"/>
          <a:ext cx="9121465" cy="731520"/>
        </p:xfrm>
        <a:graphic>
          <a:graphicData uri="http://schemas.openxmlformats.org/drawingml/2006/table">
            <a:tbl>
              <a:tblPr firstRow="1" bandRow="1">
                <a:tableStyleId>{2D5ABB26-0587-4C30-8999-92F81FD0307C}</a:tableStyleId>
              </a:tblPr>
              <a:tblGrid>
                <a:gridCol w="1696332"/>
                <a:gridCol w="2704460"/>
                <a:gridCol w="1327992"/>
                <a:gridCol w="3392681"/>
              </a:tblGrid>
              <a:tr h="0">
                <a:tc gridSpan="4">
                  <a:txBody>
                    <a:bodyPr/>
                    <a:lstStyle/>
                    <a:p>
                      <a:pPr marL="0" marR="0" indent="0" algn="ctr" defTabSz="1005440" rtl="0" eaLnBrk="1" fontAlgn="auto" latinLnBrk="0" hangingPunct="1">
                        <a:lnSpc>
                          <a:spcPct val="100000"/>
                        </a:lnSpc>
                        <a:spcBef>
                          <a:spcPts val="0"/>
                        </a:spcBef>
                        <a:spcAft>
                          <a:spcPts val="0"/>
                        </a:spcAft>
                        <a:buClrTx/>
                        <a:buSzTx/>
                        <a:buFontTx/>
                        <a:buNone/>
                        <a:tabLst/>
                        <a:defRPr/>
                      </a:pPr>
                      <a:r>
                        <a:rPr lang="en-US" sz="1000" i="1" kern="1200" dirty="0" smtClean="0">
                          <a:solidFill>
                            <a:schemeClr val="tx1"/>
                          </a:solidFill>
                          <a:effectLst/>
                          <a:latin typeface="+mn-lt"/>
                          <a:ea typeface="+mn-ea"/>
                          <a:cs typeface="+mn-cs"/>
                        </a:rPr>
                        <a:t>By signing below, you hereby agree to the terms of this Proposal, as well as the attached Terms and Conditions which are incorporated into the Proposal by this reference. </a:t>
                      </a:r>
                    </a:p>
                  </a:txBody>
                  <a:tcPr anchor="b">
                    <a:lnL>
                      <a:noFill/>
                    </a:lnL>
                    <a:lnR>
                      <a:noFill/>
                    </a:lnR>
                    <a:lnT>
                      <a:noFill/>
                    </a:lnT>
                    <a:lnB>
                      <a:noFill/>
                    </a:lnB>
                    <a:lnTlToBr w="12700" cmpd="sng">
                      <a:noFill/>
                      <a:prstDash val="solid"/>
                    </a:lnTlToBr>
                    <a:lnBlToTr w="12700" cmpd="sng">
                      <a:noFill/>
                      <a:prstDash val="solid"/>
                    </a:lnBlToTr>
                  </a:tcPr>
                </a:tc>
                <a:tc hMerge="1">
                  <a:txBody>
                    <a:bodyPr/>
                    <a:lstStyle/>
                    <a:p>
                      <a:pPr algn="r"/>
                      <a:endParaRPr lang="en-US" sz="1100" dirty="0"/>
                    </a:p>
                  </a:txBody>
                  <a:tcPr anchor="b">
                    <a:lnB w="12700" cap="flat" cmpd="sng" algn="ctr">
                      <a:solidFill>
                        <a:schemeClr val="tx1"/>
                      </a:solidFill>
                      <a:prstDash val="solid"/>
                      <a:round/>
                      <a:headEnd type="none" w="med" len="med"/>
                      <a:tailEnd type="none" w="med" len="med"/>
                    </a:lnB>
                  </a:tcPr>
                </a:tc>
                <a:tc hMerge="1">
                  <a:txBody>
                    <a:bodyPr/>
                    <a:lstStyle/>
                    <a:p>
                      <a:pPr algn="r"/>
                      <a:endParaRPr lang="en-US" sz="1100" dirty="0"/>
                    </a:p>
                  </a:txBody>
                  <a:tcPr anchor="b"/>
                </a:tc>
                <a:tc hMerge="1">
                  <a:txBody>
                    <a:bodyPr/>
                    <a:lstStyle/>
                    <a:p>
                      <a:pPr algn="r"/>
                      <a:endParaRPr lang="en-US" sz="1100" dirty="0"/>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r>
                        <a:rPr lang="en-US" sz="1000" i="1" dirty="0" smtClean="0"/>
                        <a:t>2060 Digital Signature:</a:t>
                      </a:r>
                      <a:endParaRPr lang="en-US" sz="1000" i="1" dirty="0"/>
                    </a:p>
                  </a:txBody>
                  <a:tcPr anchor="b">
                    <a:lnT>
                      <a:noFill/>
                    </a:lnT>
                  </a:tcPr>
                </a:tc>
                <a:tc>
                  <a:txBody>
                    <a:bodyPr/>
                    <a:lstStyle/>
                    <a:p>
                      <a:pPr algn="ctr"/>
                      <a:endParaRPr lang="en-US" sz="1000" i="1" dirty="0"/>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i="1" dirty="0" smtClean="0"/>
                        <a:t>Client Approval:</a:t>
                      </a:r>
                      <a:endParaRPr lang="en-US" sz="1000" i="1" dirty="0"/>
                    </a:p>
                  </a:txBody>
                  <a:tcPr anchor="b">
                    <a:lnT>
                      <a:noFill/>
                    </a:lnT>
                  </a:tcPr>
                </a:tc>
                <a:tc>
                  <a:txBody>
                    <a:bodyPr/>
                    <a:lstStyle/>
                    <a:p>
                      <a:pPr algn="ctr"/>
                      <a:endParaRPr lang="en-US" sz="1000" i="1" dirty="0"/>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r>
                        <a:rPr lang="en-US" sz="1000" i="1" dirty="0" smtClean="0"/>
                        <a:t>Date:</a:t>
                      </a:r>
                      <a:endParaRPr lang="en-US" sz="1000" i="1" dirty="0"/>
                    </a:p>
                  </a:txBody>
                  <a:tcPr anchor="b"/>
                </a:tc>
                <a:tc>
                  <a:txBody>
                    <a:bodyPr/>
                    <a:lstStyle/>
                    <a:p>
                      <a:pPr algn="ctr"/>
                      <a:endParaRPr lang="en-US" sz="1000" i="1" dirty="0"/>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i="1" dirty="0" smtClean="0"/>
                        <a:t>Date: </a:t>
                      </a:r>
                      <a:endParaRPr lang="en-US" sz="1000" i="1" dirty="0"/>
                    </a:p>
                  </a:txBody>
                  <a:tcPr anchor="b"/>
                </a:tc>
                <a:tc>
                  <a:txBody>
                    <a:bodyPr/>
                    <a:lstStyle/>
                    <a:p>
                      <a:pPr algn="ctr"/>
                      <a:endParaRPr lang="en-US" sz="1000" i="1" dirty="0"/>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24094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7"/>
          </p:nvPr>
        </p:nvSpPr>
        <p:spPr>
          <a:xfrm>
            <a:off x="388937" y="247208"/>
            <a:ext cx="3962400" cy="286192"/>
          </a:xfrm>
        </p:spPr>
        <p:txBody>
          <a:bodyPr/>
          <a:lstStyle/>
          <a:p>
            <a:r>
              <a:rPr lang="en-US" dirty="0" smtClean="0"/>
              <a:t>Platinum Level </a:t>
            </a:r>
            <a:r>
              <a:rPr lang="en-US" i="1" dirty="0" smtClean="0"/>
              <a:t>continued</a:t>
            </a:r>
          </a:p>
        </p:txBody>
      </p:sp>
      <p:cxnSp>
        <p:nvCxnSpPr>
          <p:cNvPr id="4" name="Straight Connector 3"/>
          <p:cNvCxnSpPr/>
          <p:nvPr/>
        </p:nvCxnSpPr>
        <p:spPr>
          <a:xfrm rot="5400000">
            <a:off x="3245177" y="2879737"/>
            <a:ext cx="2972732" cy="1588"/>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 y="667820"/>
            <a:ext cx="9464674" cy="307777"/>
          </a:xfrm>
          <a:prstGeom prst="rect">
            <a:avLst/>
          </a:prstGeom>
          <a:noFill/>
        </p:spPr>
        <p:txBody>
          <a:bodyPr wrap="square" rtlCol="0">
            <a:spAutoFit/>
          </a:bodyPr>
          <a:lstStyle/>
          <a:p>
            <a:pPr algn="ctr"/>
            <a:r>
              <a:rPr lang="en-US" sz="1400" dirty="0" smtClean="0"/>
              <a:t>TWO FOUNDATION CHANNELS ARE INCLUDED IN THE PLATINUM LEVEL – (Select Two)</a:t>
            </a:r>
            <a:endParaRPr lang="en-US" sz="1400" dirty="0"/>
          </a:p>
        </p:txBody>
      </p:sp>
      <p:sp>
        <p:nvSpPr>
          <p:cNvPr id="6" name="TextBox 5"/>
          <p:cNvSpPr txBox="1"/>
          <p:nvPr/>
        </p:nvSpPr>
        <p:spPr>
          <a:xfrm>
            <a:off x="0" y="4864612"/>
            <a:ext cx="9464675" cy="276999"/>
          </a:xfrm>
          <a:prstGeom prst="rect">
            <a:avLst/>
          </a:prstGeom>
          <a:noFill/>
        </p:spPr>
        <p:txBody>
          <a:bodyPr wrap="square" rtlCol="0">
            <a:spAutoFit/>
          </a:bodyPr>
          <a:lstStyle/>
          <a:p>
            <a:pPr algn="ctr"/>
            <a:r>
              <a:rPr lang="en-US" sz="1200" i="1" dirty="0" smtClean="0"/>
              <a:t>Other network capabilities to be priced upon client request</a:t>
            </a:r>
            <a:endParaRPr lang="en-US" sz="1200" i="1" dirty="0"/>
          </a:p>
        </p:txBody>
      </p:sp>
      <p:sp>
        <p:nvSpPr>
          <p:cNvPr id="7" name="TextBox 6"/>
          <p:cNvSpPr txBox="1"/>
          <p:nvPr/>
        </p:nvSpPr>
        <p:spPr>
          <a:xfrm>
            <a:off x="388937" y="6749944"/>
            <a:ext cx="8558373" cy="338554"/>
          </a:xfrm>
          <a:prstGeom prst="rect">
            <a:avLst/>
          </a:prstGeom>
          <a:noFill/>
        </p:spPr>
        <p:txBody>
          <a:bodyPr wrap="square" rtlCol="0">
            <a:spAutoFit/>
          </a:bodyPr>
          <a:lstStyle/>
          <a:p>
            <a:r>
              <a:rPr lang="en-US" sz="800" i="1" dirty="0">
                <a:solidFill>
                  <a:schemeClr val="bg1"/>
                </a:solidFill>
              </a:rPr>
              <a:t>*Client will be provided app graphics for alternative means of hosting once contract is complete.</a:t>
            </a:r>
          </a:p>
          <a:p>
            <a:r>
              <a:rPr lang="en-US" sz="800" i="1" dirty="0">
                <a:solidFill>
                  <a:schemeClr val="bg1"/>
                </a:solidFill>
              </a:rPr>
              <a:t>**Client will be billed $.565 per mile on any travel more than 50 miles roundtrip. Contract is a 12 month commitment starting with the initial strategy and planning meeting.</a:t>
            </a:r>
          </a:p>
        </p:txBody>
      </p:sp>
      <p:sp>
        <p:nvSpPr>
          <p:cNvPr id="8" name="TextBox 7"/>
          <p:cNvSpPr txBox="1"/>
          <p:nvPr/>
        </p:nvSpPr>
        <p:spPr>
          <a:xfrm>
            <a:off x="388937" y="1266569"/>
            <a:ext cx="4154416" cy="2877711"/>
          </a:xfrm>
          <a:prstGeom prst="rect">
            <a:avLst/>
          </a:prstGeom>
          <a:noFill/>
        </p:spPr>
        <p:txBody>
          <a:bodyPr wrap="square" rtlCol="0">
            <a:spAutoFit/>
          </a:bodyPr>
          <a:lstStyle/>
          <a:p>
            <a:pPr marL="285750" indent="-285750">
              <a:buFont typeface="Wingdings" pitchFamily="2" charset="2"/>
              <a:buChar char="q"/>
            </a:pPr>
            <a:r>
              <a:rPr lang="en-US" sz="1500" b="1" dirty="0" smtClean="0"/>
              <a:t>Email Marketing</a:t>
            </a:r>
          </a:p>
          <a:p>
            <a:pPr marL="461963" lvl="1" indent="-174625">
              <a:spcAft>
                <a:spcPts val="300"/>
              </a:spcAft>
              <a:buFont typeface="Arial" pitchFamily="34" charset="0"/>
              <a:buChar char="•"/>
            </a:pPr>
            <a:r>
              <a:rPr lang="en-US" sz="1000" dirty="0" smtClean="0"/>
              <a:t>Create content and graphics for one email a month to client database*</a:t>
            </a:r>
          </a:p>
          <a:p>
            <a:pPr marL="461963" lvl="1" indent="-174625">
              <a:spcAft>
                <a:spcPts val="300"/>
              </a:spcAft>
              <a:buFont typeface="Arial" pitchFamily="34" charset="0"/>
              <a:buChar char="•"/>
            </a:pPr>
            <a:r>
              <a:rPr lang="en-US" sz="1000" dirty="0" smtClean="0"/>
              <a:t>Manage </a:t>
            </a:r>
            <a:r>
              <a:rPr lang="en-US" sz="1000" dirty="0"/>
              <a:t>contacts gained from social </a:t>
            </a:r>
            <a:endParaRPr lang="en-US" sz="1000" dirty="0" smtClean="0"/>
          </a:p>
          <a:p>
            <a:pPr marL="461963" lvl="1" indent="-174625">
              <a:spcAft>
                <a:spcPts val="300"/>
              </a:spcAft>
              <a:buFont typeface="Arial" pitchFamily="34" charset="0"/>
              <a:buChar char="•"/>
            </a:pPr>
            <a:r>
              <a:rPr lang="en-US" sz="1000" dirty="0" smtClean="0"/>
              <a:t>Monthly </a:t>
            </a:r>
            <a:r>
              <a:rPr lang="en-US" sz="1000" dirty="0"/>
              <a:t>report</a:t>
            </a:r>
          </a:p>
          <a:p>
            <a:r>
              <a:rPr lang="en-US" sz="1100" dirty="0"/>
              <a:t> </a:t>
            </a:r>
          </a:p>
          <a:p>
            <a:pPr marL="285750" indent="-285750">
              <a:buFont typeface="Wingdings" pitchFamily="2" charset="2"/>
              <a:buChar char="q"/>
            </a:pPr>
            <a:r>
              <a:rPr lang="en-US" sz="1500" b="1" dirty="0" smtClean="0"/>
              <a:t>Twitter</a:t>
            </a:r>
          </a:p>
          <a:p>
            <a:pPr marL="461963" lvl="1" indent="-174625">
              <a:spcAft>
                <a:spcPts val="300"/>
              </a:spcAft>
              <a:buFont typeface="Arial" pitchFamily="34" charset="0"/>
              <a:buChar char="•"/>
            </a:pPr>
            <a:r>
              <a:rPr lang="en-US" sz="1000" dirty="0" smtClean="0"/>
              <a:t>Creation </a:t>
            </a:r>
            <a:r>
              <a:rPr lang="en-US" sz="1000" dirty="0"/>
              <a:t>and optimization of account including background and profile image</a:t>
            </a:r>
          </a:p>
          <a:p>
            <a:pPr marL="461963" indent="-174625">
              <a:spcAft>
                <a:spcPts val="300"/>
              </a:spcAft>
              <a:buFont typeface="Arial" pitchFamily="34" charset="0"/>
              <a:buChar char="•"/>
            </a:pPr>
            <a:r>
              <a:rPr lang="en-US" sz="1000" dirty="0" smtClean="0"/>
              <a:t>Create </a:t>
            </a:r>
            <a:r>
              <a:rPr lang="en-US" sz="1000" dirty="0"/>
              <a:t>a Twitter app that lives on client’s Facebook page</a:t>
            </a:r>
          </a:p>
          <a:p>
            <a:pPr marL="461963" indent="-174625">
              <a:spcAft>
                <a:spcPts val="300"/>
              </a:spcAft>
              <a:buFont typeface="Arial" pitchFamily="34" charset="0"/>
              <a:buChar char="•"/>
            </a:pPr>
            <a:r>
              <a:rPr lang="en-US" sz="1000" dirty="0" smtClean="0"/>
              <a:t>Content </a:t>
            </a:r>
            <a:r>
              <a:rPr lang="en-US" sz="1000" dirty="0"/>
              <a:t>creation (repurposed from Facebook) </a:t>
            </a:r>
          </a:p>
          <a:p>
            <a:pPr marL="461963" indent="-174625">
              <a:spcAft>
                <a:spcPts val="300"/>
              </a:spcAft>
              <a:buFont typeface="Arial" pitchFamily="34" charset="0"/>
              <a:buChar char="•"/>
            </a:pPr>
            <a:r>
              <a:rPr lang="en-US" sz="1000" dirty="0" smtClean="0"/>
              <a:t>Page </a:t>
            </a:r>
            <a:r>
              <a:rPr lang="en-US" sz="1000" dirty="0"/>
              <a:t>posting and monitoring (responding &amp; addressing comments daily)</a:t>
            </a:r>
            <a:endParaRPr lang="en-US" sz="1000" dirty="0" smtClean="0"/>
          </a:p>
          <a:p>
            <a:pPr marL="461963" indent="-174625">
              <a:spcAft>
                <a:spcPts val="300"/>
              </a:spcAft>
              <a:buFont typeface="Arial" pitchFamily="34" charset="0"/>
              <a:buChar char="•"/>
            </a:pPr>
            <a:r>
              <a:rPr lang="en-US" sz="1000" dirty="0" smtClean="0"/>
              <a:t>Keyword </a:t>
            </a:r>
            <a:r>
              <a:rPr lang="en-US" sz="1000" dirty="0"/>
              <a:t>monitoring – up to 3 terms</a:t>
            </a:r>
          </a:p>
          <a:p>
            <a:pPr marL="461963" indent="-174625">
              <a:spcAft>
                <a:spcPts val="300"/>
              </a:spcAft>
              <a:buFont typeface="Arial" pitchFamily="34" charset="0"/>
              <a:buChar char="•"/>
            </a:pPr>
            <a:r>
              <a:rPr lang="en-US" sz="1000" dirty="0" smtClean="0"/>
              <a:t>Monthly report</a:t>
            </a:r>
            <a:endParaRPr lang="en-US" sz="1100" dirty="0"/>
          </a:p>
        </p:txBody>
      </p:sp>
      <p:sp>
        <p:nvSpPr>
          <p:cNvPr id="9" name="TextBox 8"/>
          <p:cNvSpPr txBox="1"/>
          <p:nvPr/>
        </p:nvSpPr>
        <p:spPr>
          <a:xfrm>
            <a:off x="4856483" y="1266569"/>
            <a:ext cx="4390259" cy="3223959"/>
          </a:xfrm>
          <a:prstGeom prst="rect">
            <a:avLst/>
          </a:prstGeom>
          <a:noFill/>
        </p:spPr>
        <p:txBody>
          <a:bodyPr wrap="square" rtlCol="0">
            <a:spAutoFit/>
          </a:bodyPr>
          <a:lstStyle/>
          <a:p>
            <a:pPr marL="285750" indent="-285750">
              <a:buFont typeface="Wingdings" pitchFamily="2" charset="2"/>
              <a:buChar char="q"/>
            </a:pPr>
            <a:r>
              <a:rPr lang="en-US" sz="1500" b="1" dirty="0" smtClean="0"/>
              <a:t>YouTube</a:t>
            </a:r>
          </a:p>
          <a:p>
            <a:pPr marL="461963" indent="-174625">
              <a:spcAft>
                <a:spcPts val="300"/>
              </a:spcAft>
              <a:buFont typeface="Arial" pitchFamily="34" charset="0"/>
              <a:buChar char="•"/>
            </a:pPr>
            <a:r>
              <a:rPr lang="en-US" sz="1000" dirty="0"/>
              <a:t>Creation and optimization of account including background and profile image</a:t>
            </a:r>
          </a:p>
          <a:p>
            <a:pPr marL="461963" indent="-174625">
              <a:spcAft>
                <a:spcPts val="300"/>
              </a:spcAft>
              <a:buFont typeface="Arial" pitchFamily="34" charset="0"/>
              <a:buChar char="•"/>
            </a:pPr>
            <a:r>
              <a:rPr lang="en-US" sz="1000" dirty="0" smtClean="0"/>
              <a:t>Create </a:t>
            </a:r>
            <a:r>
              <a:rPr lang="en-US" sz="1000" dirty="0"/>
              <a:t>a YouTube app that lives on the client’s Facebook page</a:t>
            </a:r>
          </a:p>
          <a:p>
            <a:pPr marL="461963" indent="-174625">
              <a:spcAft>
                <a:spcPts val="300"/>
              </a:spcAft>
              <a:buFont typeface="Arial" pitchFamily="34" charset="0"/>
              <a:buChar char="•"/>
            </a:pPr>
            <a:r>
              <a:rPr lang="en-US" sz="1000" dirty="0" smtClean="0"/>
              <a:t>4 </a:t>
            </a:r>
            <a:r>
              <a:rPr lang="en-US" sz="1000" dirty="0"/>
              <a:t>original videos per </a:t>
            </a:r>
            <a:r>
              <a:rPr lang="en-US" sz="1000" dirty="0" smtClean="0"/>
              <a:t>year** (</a:t>
            </a:r>
            <a:r>
              <a:rPr lang="en-US" sz="1000" smtClean="0"/>
              <a:t>up to </a:t>
            </a:r>
            <a:r>
              <a:rPr lang="en-US" sz="1000" dirty="0" smtClean="0"/>
              <a:t>8 hours production per video)</a:t>
            </a:r>
          </a:p>
          <a:p>
            <a:pPr marL="461963" indent="-174625">
              <a:spcAft>
                <a:spcPts val="300"/>
              </a:spcAft>
              <a:buFont typeface="Arial" pitchFamily="34" charset="0"/>
              <a:buChar char="•"/>
            </a:pPr>
            <a:r>
              <a:rPr lang="en-US" sz="1000" dirty="0" smtClean="0"/>
              <a:t>Post </a:t>
            </a:r>
            <a:r>
              <a:rPr lang="en-US" sz="1000" dirty="0"/>
              <a:t>and optimize videos supplied by client</a:t>
            </a:r>
          </a:p>
          <a:p>
            <a:pPr marL="461963" indent="-174625">
              <a:spcAft>
                <a:spcPts val="300"/>
              </a:spcAft>
              <a:buFont typeface="Arial" pitchFamily="34" charset="0"/>
              <a:buChar char="•"/>
            </a:pPr>
            <a:r>
              <a:rPr lang="en-US" sz="1000" dirty="0" smtClean="0"/>
              <a:t>Monthly </a:t>
            </a:r>
            <a:r>
              <a:rPr lang="en-US" sz="1000" dirty="0"/>
              <a:t>report</a:t>
            </a:r>
          </a:p>
          <a:p>
            <a:r>
              <a:rPr lang="en-US" sz="1100" dirty="0"/>
              <a:t> </a:t>
            </a:r>
          </a:p>
          <a:p>
            <a:pPr marL="285750" indent="-285750">
              <a:buFont typeface="Wingdings" pitchFamily="2" charset="2"/>
              <a:buChar char="q"/>
            </a:pPr>
            <a:r>
              <a:rPr lang="en-US" sz="1500" b="1" dirty="0" err="1" smtClean="0"/>
              <a:t>Pinterest</a:t>
            </a:r>
            <a:endParaRPr lang="en-US" sz="1500" b="1" dirty="0" smtClean="0"/>
          </a:p>
          <a:p>
            <a:pPr marL="461963" indent="-174625">
              <a:spcAft>
                <a:spcPts val="300"/>
              </a:spcAft>
              <a:buFont typeface="Arial" pitchFamily="34" charset="0"/>
              <a:buChar char="•"/>
            </a:pPr>
            <a:r>
              <a:rPr lang="en-US" sz="1000" dirty="0"/>
              <a:t>Creation and optimization of account including profile image and company   </a:t>
            </a:r>
            <a:r>
              <a:rPr lang="en-US" sz="1000" dirty="0" smtClean="0"/>
              <a:t>description</a:t>
            </a:r>
            <a:endParaRPr lang="en-US" sz="1000" dirty="0"/>
          </a:p>
          <a:p>
            <a:pPr marL="461963" indent="-174625">
              <a:spcAft>
                <a:spcPts val="300"/>
              </a:spcAft>
              <a:buFont typeface="Arial" pitchFamily="34" charset="0"/>
              <a:buChar char="•"/>
            </a:pPr>
            <a:r>
              <a:rPr lang="en-US" sz="1000" dirty="0" smtClean="0"/>
              <a:t>Create </a:t>
            </a:r>
            <a:r>
              <a:rPr lang="en-US" sz="1000" dirty="0"/>
              <a:t>a </a:t>
            </a:r>
            <a:r>
              <a:rPr lang="en-US" sz="1000" dirty="0" err="1"/>
              <a:t>Pinterest</a:t>
            </a:r>
            <a:r>
              <a:rPr lang="en-US" sz="1000" dirty="0"/>
              <a:t> app that lives on client’s Facebook page</a:t>
            </a:r>
          </a:p>
          <a:p>
            <a:pPr marL="461963" indent="-174625">
              <a:spcAft>
                <a:spcPts val="300"/>
              </a:spcAft>
              <a:buFont typeface="Arial" pitchFamily="34" charset="0"/>
              <a:buChar char="•"/>
            </a:pPr>
            <a:r>
              <a:rPr lang="en-US" sz="1000" dirty="0" smtClean="0"/>
              <a:t>Creation </a:t>
            </a:r>
            <a:r>
              <a:rPr lang="en-US" sz="1000" dirty="0"/>
              <a:t>of 8 customized pin boards</a:t>
            </a:r>
          </a:p>
          <a:p>
            <a:pPr marL="461963" indent="-174625">
              <a:spcAft>
                <a:spcPts val="300"/>
              </a:spcAft>
              <a:buFont typeface="Arial" pitchFamily="34" charset="0"/>
              <a:buChar char="•"/>
            </a:pPr>
            <a:r>
              <a:rPr lang="en-US" sz="1000" dirty="0" smtClean="0"/>
              <a:t>50 </a:t>
            </a:r>
            <a:r>
              <a:rPr lang="en-US" sz="1000" dirty="0"/>
              <a:t>pins each month (combination of pins from client’s website and </a:t>
            </a:r>
            <a:r>
              <a:rPr lang="en-US" sz="1000" dirty="0" err="1"/>
              <a:t>repins</a:t>
            </a:r>
            <a:r>
              <a:rPr lang="en-US" sz="1000" dirty="0" smtClean="0"/>
              <a:t>), each </a:t>
            </a:r>
            <a:r>
              <a:rPr lang="en-US" sz="1000" dirty="0"/>
              <a:t>containing a link to the source and a short description/commentary </a:t>
            </a:r>
          </a:p>
          <a:p>
            <a:pPr marL="461963" indent="-174625">
              <a:spcAft>
                <a:spcPts val="300"/>
              </a:spcAft>
              <a:buFont typeface="Arial" pitchFamily="34" charset="0"/>
              <a:buChar char="•"/>
            </a:pPr>
            <a:r>
              <a:rPr lang="en-US" sz="1000" dirty="0" smtClean="0"/>
              <a:t>Monthly report</a:t>
            </a:r>
            <a:endParaRPr lang="en-US" sz="1100" dirty="0"/>
          </a:p>
        </p:txBody>
      </p:sp>
      <p:sp>
        <p:nvSpPr>
          <p:cNvPr id="10" name="TextBox 9"/>
          <p:cNvSpPr txBox="1"/>
          <p:nvPr/>
        </p:nvSpPr>
        <p:spPr>
          <a:xfrm>
            <a:off x="1" y="4587613"/>
            <a:ext cx="9464674" cy="276999"/>
          </a:xfrm>
          <a:prstGeom prst="rect">
            <a:avLst/>
          </a:prstGeom>
          <a:noFill/>
        </p:spPr>
        <p:txBody>
          <a:bodyPr wrap="square" rtlCol="0">
            <a:spAutoFit/>
          </a:bodyPr>
          <a:lstStyle/>
          <a:p>
            <a:pPr marL="342900" indent="-342900" algn="ctr">
              <a:buFont typeface="Wingdings" pitchFamily="2" charset="2"/>
              <a:buChar char="q"/>
            </a:pPr>
            <a:r>
              <a:rPr lang="en-US" sz="1200" dirty="0" smtClean="0"/>
              <a:t>I will choose the two channels with my strategist.</a:t>
            </a:r>
            <a:endParaRPr lang="en-US" sz="1200" dirty="0"/>
          </a:p>
        </p:txBody>
      </p:sp>
      <p:graphicFrame>
        <p:nvGraphicFramePr>
          <p:cNvPr id="11" name="Table 10"/>
          <p:cNvGraphicFramePr>
            <a:graphicFrameLocks noGrp="1"/>
          </p:cNvGraphicFramePr>
          <p:nvPr>
            <p:extLst>
              <p:ext uri="{D42A27DB-BD31-4B8C-83A1-F6EECF244321}">
                <p14:modId xmlns:p14="http://schemas.microsoft.com/office/powerpoint/2010/main" val="2487755500"/>
              </p:ext>
            </p:extLst>
          </p:nvPr>
        </p:nvGraphicFramePr>
        <p:xfrm>
          <a:off x="171605" y="5290481"/>
          <a:ext cx="9121465" cy="731520"/>
        </p:xfrm>
        <a:graphic>
          <a:graphicData uri="http://schemas.openxmlformats.org/drawingml/2006/table">
            <a:tbl>
              <a:tblPr firstRow="1" bandRow="1">
                <a:tableStyleId>{2D5ABB26-0587-4C30-8999-92F81FD0307C}</a:tableStyleId>
              </a:tblPr>
              <a:tblGrid>
                <a:gridCol w="1696332"/>
                <a:gridCol w="2704460"/>
                <a:gridCol w="1327992"/>
                <a:gridCol w="3392681"/>
              </a:tblGrid>
              <a:tr h="0">
                <a:tc gridSpan="4">
                  <a:txBody>
                    <a:bodyPr/>
                    <a:lstStyle/>
                    <a:p>
                      <a:pPr marL="0" marR="0" indent="0" algn="ctr" defTabSz="1005440" rtl="0" eaLnBrk="1" fontAlgn="auto" latinLnBrk="0" hangingPunct="1">
                        <a:lnSpc>
                          <a:spcPct val="100000"/>
                        </a:lnSpc>
                        <a:spcBef>
                          <a:spcPts val="0"/>
                        </a:spcBef>
                        <a:spcAft>
                          <a:spcPts val="0"/>
                        </a:spcAft>
                        <a:buClrTx/>
                        <a:buSzTx/>
                        <a:buFontTx/>
                        <a:buNone/>
                        <a:tabLst/>
                        <a:defRPr/>
                      </a:pPr>
                      <a:r>
                        <a:rPr lang="en-US" sz="1000" i="1" kern="1200" dirty="0" smtClean="0">
                          <a:solidFill>
                            <a:schemeClr val="tx1"/>
                          </a:solidFill>
                          <a:effectLst/>
                          <a:latin typeface="+mn-lt"/>
                          <a:ea typeface="+mn-ea"/>
                          <a:cs typeface="+mn-cs"/>
                        </a:rPr>
                        <a:t>By signing below, you hereby agree to the terms of this Proposal, as well as the attached Terms and Conditions which are incorporated into the Proposal by this reference. </a:t>
                      </a:r>
                    </a:p>
                  </a:txBody>
                  <a:tcPr anchor="b">
                    <a:lnL>
                      <a:noFill/>
                    </a:lnL>
                    <a:lnR>
                      <a:noFill/>
                    </a:lnR>
                    <a:lnT>
                      <a:noFill/>
                    </a:lnT>
                    <a:lnB>
                      <a:noFill/>
                    </a:lnB>
                    <a:lnTlToBr w="12700" cmpd="sng">
                      <a:noFill/>
                      <a:prstDash val="solid"/>
                    </a:lnTlToBr>
                    <a:lnBlToTr w="12700" cmpd="sng">
                      <a:noFill/>
                      <a:prstDash val="solid"/>
                    </a:lnBlToTr>
                  </a:tcPr>
                </a:tc>
                <a:tc hMerge="1">
                  <a:txBody>
                    <a:bodyPr/>
                    <a:lstStyle/>
                    <a:p>
                      <a:pPr algn="r"/>
                      <a:endParaRPr lang="en-US" sz="1100" dirty="0"/>
                    </a:p>
                  </a:txBody>
                  <a:tcPr anchor="b">
                    <a:lnB w="12700" cap="flat" cmpd="sng" algn="ctr">
                      <a:solidFill>
                        <a:schemeClr val="tx1"/>
                      </a:solidFill>
                      <a:prstDash val="solid"/>
                      <a:round/>
                      <a:headEnd type="none" w="med" len="med"/>
                      <a:tailEnd type="none" w="med" len="med"/>
                    </a:lnB>
                  </a:tcPr>
                </a:tc>
                <a:tc hMerge="1">
                  <a:txBody>
                    <a:bodyPr/>
                    <a:lstStyle/>
                    <a:p>
                      <a:pPr algn="r"/>
                      <a:endParaRPr lang="en-US" sz="1100" dirty="0"/>
                    </a:p>
                  </a:txBody>
                  <a:tcPr anchor="b"/>
                </a:tc>
                <a:tc hMerge="1">
                  <a:txBody>
                    <a:bodyPr/>
                    <a:lstStyle/>
                    <a:p>
                      <a:pPr algn="r"/>
                      <a:endParaRPr lang="en-US" sz="1100" dirty="0"/>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r>
                        <a:rPr lang="en-US" sz="1000" i="1" dirty="0" smtClean="0"/>
                        <a:t>2060 Digital Signature:</a:t>
                      </a:r>
                      <a:endParaRPr lang="en-US" sz="1000" i="1" dirty="0"/>
                    </a:p>
                  </a:txBody>
                  <a:tcPr anchor="b">
                    <a:lnT>
                      <a:noFill/>
                    </a:lnT>
                  </a:tcPr>
                </a:tc>
                <a:tc>
                  <a:txBody>
                    <a:bodyPr/>
                    <a:lstStyle/>
                    <a:p>
                      <a:pPr algn="ctr"/>
                      <a:endParaRPr lang="en-US" sz="1000" i="1" dirty="0"/>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i="1" dirty="0" smtClean="0"/>
                        <a:t>Client Approval:</a:t>
                      </a:r>
                      <a:endParaRPr lang="en-US" sz="1000" i="1" dirty="0"/>
                    </a:p>
                  </a:txBody>
                  <a:tcPr anchor="b">
                    <a:lnT>
                      <a:noFill/>
                    </a:lnT>
                  </a:tcPr>
                </a:tc>
                <a:tc>
                  <a:txBody>
                    <a:bodyPr/>
                    <a:lstStyle/>
                    <a:p>
                      <a:pPr algn="ctr"/>
                      <a:endParaRPr lang="en-US" sz="1000" i="1" dirty="0"/>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r>
                        <a:rPr lang="en-US" sz="1000" i="1" dirty="0" smtClean="0"/>
                        <a:t>Date:</a:t>
                      </a:r>
                      <a:endParaRPr lang="en-US" sz="1000" i="1" dirty="0"/>
                    </a:p>
                  </a:txBody>
                  <a:tcPr anchor="b"/>
                </a:tc>
                <a:tc>
                  <a:txBody>
                    <a:bodyPr/>
                    <a:lstStyle/>
                    <a:p>
                      <a:pPr algn="ctr"/>
                      <a:endParaRPr lang="en-US" sz="1000" i="1" dirty="0"/>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i="1" dirty="0" smtClean="0"/>
                        <a:t>Date: </a:t>
                      </a:r>
                      <a:endParaRPr lang="en-US" sz="1000" i="1" dirty="0"/>
                    </a:p>
                  </a:txBody>
                  <a:tcPr anchor="b"/>
                </a:tc>
                <a:tc>
                  <a:txBody>
                    <a:bodyPr/>
                    <a:lstStyle/>
                    <a:p>
                      <a:pPr algn="ctr"/>
                      <a:endParaRPr lang="en-US" sz="1000" i="1" dirty="0"/>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428957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7"/>
          </p:nvPr>
        </p:nvSpPr>
        <p:spPr>
          <a:xfrm>
            <a:off x="388937" y="247208"/>
            <a:ext cx="3962400" cy="565592"/>
          </a:xfrm>
        </p:spPr>
        <p:txBody>
          <a:bodyPr/>
          <a:lstStyle/>
          <a:p>
            <a:r>
              <a:rPr lang="en-US" dirty="0" smtClean="0"/>
              <a:t>Gold Level: $2,900/month</a:t>
            </a:r>
            <a:br>
              <a:rPr lang="en-US" dirty="0" smtClean="0"/>
            </a:br>
            <a:r>
              <a:rPr lang="en-US" dirty="0" smtClean="0"/>
              <a:t>Setup fee: $750</a:t>
            </a:r>
          </a:p>
        </p:txBody>
      </p:sp>
      <p:cxnSp>
        <p:nvCxnSpPr>
          <p:cNvPr id="4" name="Straight Connector 3"/>
          <p:cNvCxnSpPr/>
          <p:nvPr/>
        </p:nvCxnSpPr>
        <p:spPr>
          <a:xfrm>
            <a:off x="6102849" y="1130157"/>
            <a:ext cx="0" cy="411480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88937" y="924227"/>
            <a:ext cx="5609689" cy="307777"/>
          </a:xfrm>
          <a:prstGeom prst="rect">
            <a:avLst/>
          </a:prstGeom>
          <a:noFill/>
        </p:spPr>
        <p:txBody>
          <a:bodyPr wrap="square" rtlCol="0">
            <a:spAutoFit/>
          </a:bodyPr>
          <a:lstStyle/>
          <a:p>
            <a:r>
              <a:rPr lang="en-US" sz="1400" dirty="0" smtClean="0"/>
              <a:t>PRIMARY CHANNEL</a:t>
            </a:r>
            <a:endParaRPr lang="en-US" sz="1400" dirty="0"/>
          </a:p>
        </p:txBody>
      </p:sp>
      <p:sp>
        <p:nvSpPr>
          <p:cNvPr id="3" name="Rectangle 2"/>
          <p:cNvSpPr/>
          <p:nvPr/>
        </p:nvSpPr>
        <p:spPr>
          <a:xfrm>
            <a:off x="403118" y="1280026"/>
            <a:ext cx="5595508" cy="3308598"/>
          </a:xfrm>
          <a:prstGeom prst="rect">
            <a:avLst/>
          </a:prstGeom>
        </p:spPr>
        <p:txBody>
          <a:bodyPr wrap="square">
            <a:spAutoFit/>
          </a:bodyPr>
          <a:lstStyle/>
          <a:p>
            <a:r>
              <a:rPr lang="en-US" sz="1100" u="sng" dirty="0"/>
              <a:t>Facebook</a:t>
            </a:r>
          </a:p>
          <a:p>
            <a:pPr marL="171450" indent="-171450">
              <a:buFont typeface="Arial" pitchFamily="34" charset="0"/>
              <a:buChar char="•"/>
            </a:pPr>
            <a:r>
              <a:rPr lang="en-US" sz="1100" dirty="0"/>
              <a:t>Dedicated social media strategist </a:t>
            </a:r>
          </a:p>
          <a:p>
            <a:pPr marL="171450" indent="-171450">
              <a:buFont typeface="Arial" pitchFamily="34" charset="0"/>
              <a:buChar char="•"/>
            </a:pPr>
            <a:r>
              <a:rPr lang="en-US" sz="1100" dirty="0" smtClean="0"/>
              <a:t>Content </a:t>
            </a:r>
            <a:r>
              <a:rPr lang="en-US" sz="1100" dirty="0"/>
              <a:t>creation – 5 posts/week</a:t>
            </a:r>
          </a:p>
          <a:p>
            <a:pPr marL="171450" indent="-171450">
              <a:buFont typeface="Arial" pitchFamily="34" charset="0"/>
              <a:buChar char="•"/>
            </a:pPr>
            <a:r>
              <a:rPr lang="en-US" sz="1100" dirty="0" smtClean="0"/>
              <a:t>Page </a:t>
            </a:r>
            <a:r>
              <a:rPr lang="en-US" sz="1100" dirty="0"/>
              <a:t>posting and monitoring (responding &amp; addressing comments daily) </a:t>
            </a:r>
          </a:p>
          <a:p>
            <a:pPr marL="171450" indent="-171450">
              <a:buFont typeface="Arial" pitchFamily="34" charset="0"/>
              <a:buChar char="•"/>
            </a:pPr>
            <a:r>
              <a:rPr lang="en-US" sz="1100" dirty="0" smtClean="0"/>
              <a:t>Introduce </a:t>
            </a:r>
            <a:r>
              <a:rPr lang="en-US" sz="1100" dirty="0"/>
              <a:t>page to our </a:t>
            </a:r>
            <a:r>
              <a:rPr lang="en-US" sz="1100" dirty="0" smtClean="0"/>
              <a:t>138,000 </a:t>
            </a:r>
            <a:r>
              <a:rPr lang="en-US" sz="1100" dirty="0"/>
              <a:t>Facebook followers – 6 posts/quarter</a:t>
            </a:r>
          </a:p>
          <a:p>
            <a:pPr marL="171450" indent="-171450">
              <a:buFont typeface="Arial" pitchFamily="34" charset="0"/>
              <a:buChar char="•"/>
            </a:pPr>
            <a:r>
              <a:rPr lang="en-US" sz="1100" dirty="0" smtClean="0"/>
              <a:t>Develop</a:t>
            </a:r>
            <a:r>
              <a:rPr lang="en-US" sz="1100" dirty="0"/>
              <a:t>, manage and provide prizes for contests – up to 4/year (</a:t>
            </a:r>
            <a:r>
              <a:rPr lang="en-US" sz="1100" dirty="0" smtClean="0"/>
              <a:t>$150/contest in </a:t>
            </a:r>
            <a:r>
              <a:rPr lang="en-US" sz="1100" dirty="0"/>
              <a:t>prizes) </a:t>
            </a:r>
          </a:p>
          <a:p>
            <a:pPr marL="171450" indent="-171450">
              <a:buFont typeface="Arial" pitchFamily="34" charset="0"/>
              <a:buChar char="•"/>
            </a:pPr>
            <a:r>
              <a:rPr lang="en-US" sz="1100" dirty="0" smtClean="0"/>
              <a:t>Quarterly </a:t>
            </a:r>
            <a:r>
              <a:rPr lang="en-US" sz="1100" dirty="0"/>
              <a:t>in-person strategy meetings</a:t>
            </a:r>
          </a:p>
          <a:p>
            <a:pPr marL="171450" indent="-171450">
              <a:buFont typeface="Arial" pitchFamily="34" charset="0"/>
              <a:buChar char="•"/>
            </a:pPr>
            <a:r>
              <a:rPr lang="en-US" sz="1100" dirty="0" smtClean="0"/>
              <a:t>Graphics </a:t>
            </a:r>
            <a:r>
              <a:rPr lang="en-US" sz="1100" dirty="0"/>
              <a:t>– up to 3/year starting month 2 (1 cover photo, 1 profile photo) </a:t>
            </a:r>
          </a:p>
          <a:p>
            <a:pPr marL="171450" indent="-171450">
              <a:buFont typeface="Arial" pitchFamily="34" charset="0"/>
              <a:buChar char="•"/>
            </a:pPr>
            <a:r>
              <a:rPr lang="en-US" sz="1100" dirty="0" smtClean="0"/>
              <a:t>Graphics </a:t>
            </a:r>
            <a:r>
              <a:rPr lang="en-US" sz="1100" dirty="0"/>
              <a:t>for wall posts – 2/month </a:t>
            </a:r>
          </a:p>
          <a:p>
            <a:pPr marL="171450" indent="-171450">
              <a:buFont typeface="Arial" pitchFamily="34" charset="0"/>
              <a:buChar char="•"/>
            </a:pPr>
            <a:r>
              <a:rPr lang="en-US" sz="1100" dirty="0" smtClean="0"/>
              <a:t>Apps </a:t>
            </a:r>
            <a:r>
              <a:rPr lang="en-US" sz="1100" dirty="0"/>
              <a:t>– 1 per quarter (3 basic, 1 advanced) </a:t>
            </a:r>
          </a:p>
          <a:p>
            <a:pPr marL="171450" indent="-171450">
              <a:buFont typeface="Arial" pitchFamily="34" charset="0"/>
              <a:buChar char="•"/>
            </a:pPr>
            <a:r>
              <a:rPr lang="en-US" sz="1100" dirty="0" smtClean="0"/>
              <a:t>Hosting </a:t>
            </a:r>
            <a:r>
              <a:rPr lang="en-US" sz="1100" dirty="0"/>
              <a:t>apps for length of contract* </a:t>
            </a:r>
          </a:p>
          <a:p>
            <a:pPr marL="171450" indent="-171450">
              <a:buFont typeface="Arial" pitchFamily="34" charset="0"/>
              <a:buChar char="•"/>
            </a:pPr>
            <a:r>
              <a:rPr lang="en-US" sz="1100" dirty="0" smtClean="0"/>
              <a:t>Facebook </a:t>
            </a:r>
            <a:r>
              <a:rPr lang="en-US" sz="1100" dirty="0"/>
              <a:t>targeted ad campaigns – $250/month</a:t>
            </a:r>
          </a:p>
          <a:p>
            <a:pPr marL="171450" indent="-171450">
              <a:buFont typeface="Arial" pitchFamily="34" charset="0"/>
              <a:buChar char="•"/>
            </a:pPr>
            <a:r>
              <a:rPr lang="en-US" sz="1100" dirty="0" smtClean="0"/>
              <a:t>Monthly </a:t>
            </a:r>
            <a:r>
              <a:rPr lang="en-US" sz="1100" dirty="0"/>
              <a:t>report</a:t>
            </a:r>
          </a:p>
          <a:p>
            <a:pPr marL="171450" indent="-171450">
              <a:buFont typeface="Arial" pitchFamily="34" charset="0"/>
              <a:buChar char="•"/>
            </a:pPr>
            <a:endParaRPr lang="en-US" sz="1100" dirty="0"/>
          </a:p>
          <a:p>
            <a:r>
              <a:rPr lang="en-US" sz="1100" dirty="0"/>
              <a:t> </a:t>
            </a:r>
          </a:p>
          <a:p>
            <a:r>
              <a:rPr lang="en-US" sz="1100" u="sng" dirty="0"/>
              <a:t>Initial Setup</a:t>
            </a:r>
          </a:p>
          <a:p>
            <a:pPr marL="171450" indent="-171450">
              <a:buFont typeface="Arial" pitchFamily="34" charset="0"/>
              <a:buChar char="•"/>
            </a:pPr>
            <a:r>
              <a:rPr lang="en-US" sz="1100" dirty="0"/>
              <a:t>In-person planning and strategy meeting</a:t>
            </a:r>
          </a:p>
          <a:p>
            <a:pPr marL="171450" indent="-171450">
              <a:buFont typeface="Arial" pitchFamily="34" charset="0"/>
              <a:buChar char="•"/>
            </a:pPr>
            <a:r>
              <a:rPr lang="en-US" sz="1100" dirty="0" smtClean="0"/>
              <a:t>Optimize </a:t>
            </a:r>
            <a:r>
              <a:rPr lang="en-US" sz="1100" dirty="0"/>
              <a:t>page (1 cover photo, 1 profile photo, app icons for existing apps)</a:t>
            </a:r>
          </a:p>
        </p:txBody>
      </p:sp>
      <p:sp>
        <p:nvSpPr>
          <p:cNvPr id="8" name="Rectangle 7"/>
          <p:cNvSpPr/>
          <p:nvPr/>
        </p:nvSpPr>
        <p:spPr>
          <a:xfrm>
            <a:off x="6312237" y="1818253"/>
            <a:ext cx="2852083" cy="2015936"/>
          </a:xfrm>
          <a:prstGeom prst="rect">
            <a:avLst/>
          </a:prstGeom>
        </p:spPr>
        <p:txBody>
          <a:bodyPr wrap="square">
            <a:spAutoFit/>
          </a:bodyPr>
          <a:lstStyle/>
          <a:p>
            <a:r>
              <a:rPr lang="en-US" sz="1500" b="1" dirty="0"/>
              <a:t>ANNUAL </a:t>
            </a:r>
            <a:r>
              <a:rPr lang="en-US" sz="1500" b="1" dirty="0" smtClean="0"/>
              <a:t>GOLD LEVEL</a:t>
            </a:r>
            <a:endParaRPr lang="en-US" sz="1500" b="1" dirty="0"/>
          </a:p>
          <a:p>
            <a:pPr>
              <a:spcAft>
                <a:spcPts val="600"/>
              </a:spcAft>
            </a:pPr>
            <a:r>
              <a:rPr lang="en-US" sz="1500" b="1" dirty="0"/>
              <a:t>AT A GLANCE:</a:t>
            </a:r>
          </a:p>
          <a:p>
            <a:pPr marL="285750" indent="-285750">
              <a:spcAft>
                <a:spcPts val="600"/>
              </a:spcAft>
              <a:buFont typeface="Arial" pitchFamily="34" charset="0"/>
              <a:buChar char="•"/>
            </a:pPr>
            <a:r>
              <a:rPr lang="en-US" sz="1500" dirty="0" smtClean="0"/>
              <a:t>2 </a:t>
            </a:r>
            <a:r>
              <a:rPr lang="en-US" sz="1500" dirty="0"/>
              <a:t>social networks</a:t>
            </a:r>
          </a:p>
          <a:p>
            <a:pPr marL="285750" indent="-285750">
              <a:spcAft>
                <a:spcPts val="600"/>
              </a:spcAft>
              <a:buFont typeface="Arial" pitchFamily="34" charset="0"/>
              <a:buChar char="•"/>
            </a:pPr>
            <a:r>
              <a:rPr lang="en-US" sz="1500" dirty="0" smtClean="0"/>
              <a:t>4 </a:t>
            </a:r>
            <a:r>
              <a:rPr lang="en-US" sz="1500" dirty="0"/>
              <a:t>Facebook contests/year</a:t>
            </a:r>
          </a:p>
          <a:p>
            <a:pPr marL="285750" indent="-285750">
              <a:spcAft>
                <a:spcPts val="600"/>
              </a:spcAft>
              <a:buFont typeface="Arial" pitchFamily="34" charset="0"/>
              <a:buChar char="•"/>
            </a:pPr>
            <a:r>
              <a:rPr lang="en-US" sz="1500" dirty="0" smtClean="0"/>
              <a:t>$250/month </a:t>
            </a:r>
            <a:r>
              <a:rPr lang="en-US" sz="1500" dirty="0"/>
              <a:t>in Facebook targeted ads</a:t>
            </a:r>
          </a:p>
          <a:p>
            <a:pPr marL="285750" indent="-285750">
              <a:spcAft>
                <a:spcPts val="600"/>
              </a:spcAft>
              <a:buFont typeface="Arial" pitchFamily="34" charset="0"/>
              <a:buChar char="•"/>
            </a:pPr>
            <a:r>
              <a:rPr lang="en-US" sz="1500" dirty="0" smtClean="0"/>
              <a:t>4 </a:t>
            </a:r>
            <a:r>
              <a:rPr lang="en-US" sz="1500" dirty="0"/>
              <a:t>Facebook apps</a:t>
            </a:r>
          </a:p>
        </p:txBody>
      </p:sp>
      <p:sp>
        <p:nvSpPr>
          <p:cNvPr id="10" name="TextBox 9"/>
          <p:cNvSpPr txBox="1"/>
          <p:nvPr/>
        </p:nvSpPr>
        <p:spPr>
          <a:xfrm>
            <a:off x="388937" y="6749944"/>
            <a:ext cx="8558373" cy="338554"/>
          </a:xfrm>
          <a:prstGeom prst="rect">
            <a:avLst/>
          </a:prstGeom>
          <a:noFill/>
        </p:spPr>
        <p:txBody>
          <a:bodyPr wrap="square" rtlCol="0">
            <a:spAutoFit/>
          </a:bodyPr>
          <a:lstStyle/>
          <a:p>
            <a:r>
              <a:rPr lang="en-US" sz="800" i="1" dirty="0">
                <a:solidFill>
                  <a:schemeClr val="bg1"/>
                </a:solidFill>
              </a:rPr>
              <a:t>*Client will be provided app graphics for alternative means of hosting once contract is complete.</a:t>
            </a:r>
          </a:p>
          <a:p>
            <a:r>
              <a:rPr lang="en-US" sz="800" i="1" dirty="0">
                <a:solidFill>
                  <a:schemeClr val="bg1"/>
                </a:solidFill>
              </a:rPr>
              <a:t>**Client will be billed $.565 per mile on any travel more than 50 miles roundtrip. Contract is a 12 month commitment starting with the initial strategy and planning meeting.</a:t>
            </a:r>
          </a:p>
        </p:txBody>
      </p:sp>
      <p:graphicFrame>
        <p:nvGraphicFramePr>
          <p:cNvPr id="11" name="Table 10"/>
          <p:cNvGraphicFramePr>
            <a:graphicFrameLocks noGrp="1"/>
          </p:cNvGraphicFramePr>
          <p:nvPr>
            <p:extLst>
              <p:ext uri="{D42A27DB-BD31-4B8C-83A1-F6EECF244321}">
                <p14:modId xmlns:p14="http://schemas.microsoft.com/office/powerpoint/2010/main" val="540308737"/>
              </p:ext>
            </p:extLst>
          </p:nvPr>
        </p:nvGraphicFramePr>
        <p:xfrm>
          <a:off x="171605" y="5290481"/>
          <a:ext cx="9121465" cy="731520"/>
        </p:xfrm>
        <a:graphic>
          <a:graphicData uri="http://schemas.openxmlformats.org/drawingml/2006/table">
            <a:tbl>
              <a:tblPr firstRow="1" bandRow="1">
                <a:tableStyleId>{2D5ABB26-0587-4C30-8999-92F81FD0307C}</a:tableStyleId>
              </a:tblPr>
              <a:tblGrid>
                <a:gridCol w="1696332"/>
                <a:gridCol w="2704460"/>
                <a:gridCol w="1327992"/>
                <a:gridCol w="3392681"/>
              </a:tblGrid>
              <a:tr h="0">
                <a:tc gridSpan="4">
                  <a:txBody>
                    <a:bodyPr/>
                    <a:lstStyle/>
                    <a:p>
                      <a:pPr marL="0" marR="0" indent="0" algn="ctr" defTabSz="1005440" rtl="0" eaLnBrk="1" fontAlgn="auto" latinLnBrk="0" hangingPunct="1">
                        <a:lnSpc>
                          <a:spcPct val="100000"/>
                        </a:lnSpc>
                        <a:spcBef>
                          <a:spcPts val="0"/>
                        </a:spcBef>
                        <a:spcAft>
                          <a:spcPts val="0"/>
                        </a:spcAft>
                        <a:buClrTx/>
                        <a:buSzTx/>
                        <a:buFontTx/>
                        <a:buNone/>
                        <a:tabLst/>
                        <a:defRPr/>
                      </a:pPr>
                      <a:r>
                        <a:rPr lang="en-US" sz="1000" i="1" kern="1200" dirty="0" smtClean="0">
                          <a:solidFill>
                            <a:schemeClr val="tx1"/>
                          </a:solidFill>
                          <a:effectLst/>
                          <a:latin typeface="+mn-lt"/>
                          <a:ea typeface="+mn-ea"/>
                          <a:cs typeface="+mn-cs"/>
                        </a:rPr>
                        <a:t>By signing below, you hereby agree to the terms of this Proposal, as well as the attached Terms and Conditions which are incorporated into the Proposal by this reference. </a:t>
                      </a:r>
                    </a:p>
                  </a:txBody>
                  <a:tcPr anchor="b">
                    <a:lnL>
                      <a:noFill/>
                    </a:lnL>
                    <a:lnR>
                      <a:noFill/>
                    </a:lnR>
                    <a:lnT>
                      <a:noFill/>
                    </a:lnT>
                    <a:lnB>
                      <a:noFill/>
                    </a:lnB>
                    <a:lnTlToBr w="12700" cmpd="sng">
                      <a:noFill/>
                      <a:prstDash val="solid"/>
                    </a:lnTlToBr>
                    <a:lnBlToTr w="12700" cmpd="sng">
                      <a:noFill/>
                      <a:prstDash val="solid"/>
                    </a:lnBlToTr>
                  </a:tcPr>
                </a:tc>
                <a:tc hMerge="1">
                  <a:txBody>
                    <a:bodyPr/>
                    <a:lstStyle/>
                    <a:p>
                      <a:pPr algn="r"/>
                      <a:endParaRPr lang="en-US" sz="1100" dirty="0"/>
                    </a:p>
                  </a:txBody>
                  <a:tcPr anchor="b">
                    <a:lnB w="12700" cap="flat" cmpd="sng" algn="ctr">
                      <a:solidFill>
                        <a:schemeClr val="tx1"/>
                      </a:solidFill>
                      <a:prstDash val="solid"/>
                      <a:round/>
                      <a:headEnd type="none" w="med" len="med"/>
                      <a:tailEnd type="none" w="med" len="med"/>
                    </a:lnB>
                  </a:tcPr>
                </a:tc>
                <a:tc hMerge="1">
                  <a:txBody>
                    <a:bodyPr/>
                    <a:lstStyle/>
                    <a:p>
                      <a:pPr algn="r"/>
                      <a:endParaRPr lang="en-US" sz="1100" dirty="0"/>
                    </a:p>
                  </a:txBody>
                  <a:tcPr anchor="b"/>
                </a:tc>
                <a:tc hMerge="1">
                  <a:txBody>
                    <a:bodyPr/>
                    <a:lstStyle/>
                    <a:p>
                      <a:pPr algn="r"/>
                      <a:endParaRPr lang="en-US" sz="1100" dirty="0"/>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r>
                        <a:rPr lang="en-US" sz="1000" i="1" dirty="0" smtClean="0"/>
                        <a:t>2060 Digital Signature:</a:t>
                      </a:r>
                      <a:endParaRPr lang="en-US" sz="1000" i="1" dirty="0"/>
                    </a:p>
                  </a:txBody>
                  <a:tcPr anchor="b">
                    <a:lnT>
                      <a:noFill/>
                    </a:lnT>
                  </a:tcPr>
                </a:tc>
                <a:tc>
                  <a:txBody>
                    <a:bodyPr/>
                    <a:lstStyle/>
                    <a:p>
                      <a:pPr algn="ctr"/>
                      <a:endParaRPr lang="en-US" sz="1000" i="1" dirty="0"/>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i="1" dirty="0" smtClean="0"/>
                        <a:t>Client Approval:</a:t>
                      </a:r>
                      <a:endParaRPr lang="en-US" sz="1000" i="1" dirty="0"/>
                    </a:p>
                  </a:txBody>
                  <a:tcPr anchor="b">
                    <a:lnT>
                      <a:noFill/>
                    </a:lnT>
                  </a:tcPr>
                </a:tc>
                <a:tc>
                  <a:txBody>
                    <a:bodyPr/>
                    <a:lstStyle/>
                    <a:p>
                      <a:pPr algn="ctr"/>
                      <a:endParaRPr lang="en-US" sz="1000" i="1" dirty="0"/>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r>
                        <a:rPr lang="en-US" sz="1000" i="1" dirty="0" smtClean="0"/>
                        <a:t>Date:</a:t>
                      </a:r>
                      <a:endParaRPr lang="en-US" sz="1000" i="1" dirty="0"/>
                    </a:p>
                  </a:txBody>
                  <a:tcPr anchor="b"/>
                </a:tc>
                <a:tc>
                  <a:txBody>
                    <a:bodyPr/>
                    <a:lstStyle/>
                    <a:p>
                      <a:pPr algn="ctr"/>
                      <a:endParaRPr lang="en-US" sz="1000" i="1" dirty="0"/>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i="1" dirty="0" smtClean="0"/>
                        <a:t>Date: </a:t>
                      </a:r>
                      <a:endParaRPr lang="en-US" sz="1000" i="1" dirty="0"/>
                    </a:p>
                  </a:txBody>
                  <a:tcPr anchor="b"/>
                </a:tc>
                <a:tc>
                  <a:txBody>
                    <a:bodyPr/>
                    <a:lstStyle/>
                    <a:p>
                      <a:pPr algn="ctr"/>
                      <a:endParaRPr lang="en-US" sz="1000" i="1" dirty="0"/>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857737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7"/>
          </p:nvPr>
        </p:nvSpPr>
        <p:spPr>
          <a:xfrm>
            <a:off x="388937" y="247208"/>
            <a:ext cx="3962400" cy="286192"/>
          </a:xfrm>
        </p:spPr>
        <p:txBody>
          <a:bodyPr/>
          <a:lstStyle/>
          <a:p>
            <a:r>
              <a:rPr lang="en-US" dirty="0" smtClean="0"/>
              <a:t>Gold Level </a:t>
            </a:r>
            <a:r>
              <a:rPr lang="en-US" i="1" dirty="0" smtClean="0"/>
              <a:t>continued</a:t>
            </a:r>
          </a:p>
        </p:txBody>
      </p:sp>
      <p:cxnSp>
        <p:nvCxnSpPr>
          <p:cNvPr id="4" name="Straight Connector 3"/>
          <p:cNvCxnSpPr/>
          <p:nvPr/>
        </p:nvCxnSpPr>
        <p:spPr>
          <a:xfrm rot="5400000">
            <a:off x="3218724" y="2835644"/>
            <a:ext cx="3025641" cy="1588"/>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587" y="1013100"/>
            <a:ext cx="9464674" cy="307777"/>
          </a:xfrm>
          <a:prstGeom prst="rect">
            <a:avLst/>
          </a:prstGeom>
          <a:noFill/>
        </p:spPr>
        <p:txBody>
          <a:bodyPr wrap="square" rtlCol="0">
            <a:spAutoFit/>
          </a:bodyPr>
          <a:lstStyle/>
          <a:p>
            <a:pPr algn="ctr"/>
            <a:r>
              <a:rPr lang="en-US" sz="1400" dirty="0" smtClean="0"/>
              <a:t>ONE FOUNDATION CHANNEL IS INCLUDED IN THE GOLD LEVEL – (Select One)</a:t>
            </a:r>
            <a:endParaRPr lang="en-US" sz="1400" dirty="0"/>
          </a:p>
        </p:txBody>
      </p:sp>
      <p:sp>
        <p:nvSpPr>
          <p:cNvPr id="8" name="TextBox 7"/>
          <p:cNvSpPr txBox="1"/>
          <p:nvPr/>
        </p:nvSpPr>
        <p:spPr>
          <a:xfrm>
            <a:off x="388937" y="1266569"/>
            <a:ext cx="4154416" cy="2877711"/>
          </a:xfrm>
          <a:prstGeom prst="rect">
            <a:avLst/>
          </a:prstGeom>
          <a:noFill/>
        </p:spPr>
        <p:txBody>
          <a:bodyPr wrap="square" rtlCol="0">
            <a:spAutoFit/>
          </a:bodyPr>
          <a:lstStyle/>
          <a:p>
            <a:pPr marL="285750" indent="-285750">
              <a:buFont typeface="Wingdings" pitchFamily="2" charset="2"/>
              <a:buChar char="q"/>
            </a:pPr>
            <a:r>
              <a:rPr lang="en-US" sz="1500" b="1" dirty="0" smtClean="0"/>
              <a:t>Email Marketing</a:t>
            </a:r>
          </a:p>
          <a:p>
            <a:pPr marL="461963" lvl="1" indent="-174625">
              <a:spcAft>
                <a:spcPts val="300"/>
              </a:spcAft>
              <a:buFont typeface="Arial" pitchFamily="34" charset="0"/>
              <a:buChar char="•"/>
            </a:pPr>
            <a:r>
              <a:rPr lang="en-US" sz="1000" dirty="0" smtClean="0"/>
              <a:t>Create content and graphics for one email a month to client database*</a:t>
            </a:r>
          </a:p>
          <a:p>
            <a:pPr marL="461963" lvl="1" indent="-174625">
              <a:spcAft>
                <a:spcPts val="300"/>
              </a:spcAft>
              <a:buFont typeface="Arial" pitchFamily="34" charset="0"/>
              <a:buChar char="•"/>
            </a:pPr>
            <a:r>
              <a:rPr lang="en-US" sz="1000" dirty="0" smtClean="0"/>
              <a:t>Manage </a:t>
            </a:r>
            <a:r>
              <a:rPr lang="en-US" sz="1000" dirty="0"/>
              <a:t>contacts gained from social </a:t>
            </a:r>
            <a:endParaRPr lang="en-US" sz="1000" dirty="0" smtClean="0"/>
          </a:p>
          <a:p>
            <a:pPr marL="461963" lvl="1" indent="-174625">
              <a:spcAft>
                <a:spcPts val="300"/>
              </a:spcAft>
              <a:buFont typeface="Arial" pitchFamily="34" charset="0"/>
              <a:buChar char="•"/>
            </a:pPr>
            <a:r>
              <a:rPr lang="en-US" sz="1000" dirty="0" smtClean="0"/>
              <a:t>Monthly </a:t>
            </a:r>
            <a:r>
              <a:rPr lang="en-US" sz="1000" dirty="0"/>
              <a:t>report</a:t>
            </a:r>
          </a:p>
          <a:p>
            <a:r>
              <a:rPr lang="en-US" sz="1100" dirty="0"/>
              <a:t> </a:t>
            </a:r>
          </a:p>
          <a:p>
            <a:pPr marL="285750" indent="-285750">
              <a:buFont typeface="Wingdings" pitchFamily="2" charset="2"/>
              <a:buChar char="q"/>
            </a:pPr>
            <a:r>
              <a:rPr lang="en-US" sz="1500" b="1" dirty="0" smtClean="0"/>
              <a:t>Twitter</a:t>
            </a:r>
          </a:p>
          <a:p>
            <a:pPr marL="461963" lvl="1" indent="-174625">
              <a:spcAft>
                <a:spcPts val="300"/>
              </a:spcAft>
              <a:buFont typeface="Arial" pitchFamily="34" charset="0"/>
              <a:buChar char="•"/>
            </a:pPr>
            <a:r>
              <a:rPr lang="en-US" sz="1000" dirty="0" smtClean="0"/>
              <a:t>Creation </a:t>
            </a:r>
            <a:r>
              <a:rPr lang="en-US" sz="1000" dirty="0"/>
              <a:t>and optimization of account including background and profile image</a:t>
            </a:r>
          </a:p>
          <a:p>
            <a:pPr marL="461963" indent="-174625">
              <a:spcAft>
                <a:spcPts val="300"/>
              </a:spcAft>
              <a:buFont typeface="Arial" pitchFamily="34" charset="0"/>
              <a:buChar char="•"/>
            </a:pPr>
            <a:r>
              <a:rPr lang="en-US" sz="1000" dirty="0" smtClean="0"/>
              <a:t>Create </a:t>
            </a:r>
            <a:r>
              <a:rPr lang="en-US" sz="1000" dirty="0"/>
              <a:t>a Twitter app that lives on client’s Facebook page</a:t>
            </a:r>
          </a:p>
          <a:p>
            <a:pPr marL="461963" indent="-174625">
              <a:spcAft>
                <a:spcPts val="300"/>
              </a:spcAft>
              <a:buFont typeface="Arial" pitchFamily="34" charset="0"/>
              <a:buChar char="•"/>
            </a:pPr>
            <a:r>
              <a:rPr lang="en-US" sz="1000" dirty="0" smtClean="0"/>
              <a:t>Content </a:t>
            </a:r>
            <a:r>
              <a:rPr lang="en-US" sz="1000" dirty="0"/>
              <a:t>creation (repurposed from Facebook) </a:t>
            </a:r>
          </a:p>
          <a:p>
            <a:pPr marL="461963" indent="-174625">
              <a:spcAft>
                <a:spcPts val="300"/>
              </a:spcAft>
              <a:buFont typeface="Arial" pitchFamily="34" charset="0"/>
              <a:buChar char="•"/>
            </a:pPr>
            <a:r>
              <a:rPr lang="en-US" sz="1000" dirty="0" smtClean="0"/>
              <a:t>Page </a:t>
            </a:r>
            <a:r>
              <a:rPr lang="en-US" sz="1000" dirty="0"/>
              <a:t>posting and monitoring (responding &amp; addressing comments daily)</a:t>
            </a:r>
            <a:endParaRPr lang="en-US" sz="1000" dirty="0" smtClean="0"/>
          </a:p>
          <a:p>
            <a:pPr marL="461963" indent="-174625">
              <a:spcAft>
                <a:spcPts val="300"/>
              </a:spcAft>
              <a:buFont typeface="Arial" pitchFamily="34" charset="0"/>
              <a:buChar char="•"/>
            </a:pPr>
            <a:r>
              <a:rPr lang="en-US" sz="1000" dirty="0" smtClean="0"/>
              <a:t>Keyword </a:t>
            </a:r>
            <a:r>
              <a:rPr lang="en-US" sz="1000" dirty="0"/>
              <a:t>monitoring – up to 3 terms</a:t>
            </a:r>
          </a:p>
          <a:p>
            <a:pPr marL="461963" indent="-174625">
              <a:spcAft>
                <a:spcPts val="300"/>
              </a:spcAft>
              <a:buFont typeface="Arial" pitchFamily="34" charset="0"/>
              <a:buChar char="•"/>
            </a:pPr>
            <a:r>
              <a:rPr lang="en-US" sz="1000" dirty="0" smtClean="0"/>
              <a:t>Monthly report</a:t>
            </a:r>
            <a:endParaRPr lang="en-US" sz="1100" dirty="0"/>
          </a:p>
        </p:txBody>
      </p:sp>
      <p:sp>
        <p:nvSpPr>
          <p:cNvPr id="9" name="TextBox 8"/>
          <p:cNvSpPr txBox="1"/>
          <p:nvPr/>
        </p:nvSpPr>
        <p:spPr>
          <a:xfrm>
            <a:off x="4856483" y="1266569"/>
            <a:ext cx="4390259" cy="3223959"/>
          </a:xfrm>
          <a:prstGeom prst="rect">
            <a:avLst/>
          </a:prstGeom>
          <a:noFill/>
        </p:spPr>
        <p:txBody>
          <a:bodyPr wrap="square" rtlCol="0">
            <a:spAutoFit/>
          </a:bodyPr>
          <a:lstStyle/>
          <a:p>
            <a:pPr marL="285750" indent="-285750">
              <a:buFont typeface="Wingdings" pitchFamily="2" charset="2"/>
              <a:buChar char="q"/>
            </a:pPr>
            <a:r>
              <a:rPr lang="en-US" sz="1500" b="1" dirty="0" smtClean="0"/>
              <a:t>YouTube</a:t>
            </a:r>
          </a:p>
          <a:p>
            <a:pPr marL="461963" indent="-174625">
              <a:spcAft>
                <a:spcPts val="300"/>
              </a:spcAft>
              <a:buFont typeface="Arial" pitchFamily="34" charset="0"/>
              <a:buChar char="•"/>
            </a:pPr>
            <a:r>
              <a:rPr lang="en-US" sz="1000" dirty="0"/>
              <a:t>Creation and optimization of account including background and profile image</a:t>
            </a:r>
          </a:p>
          <a:p>
            <a:pPr marL="461963" indent="-174625">
              <a:spcAft>
                <a:spcPts val="300"/>
              </a:spcAft>
              <a:buFont typeface="Arial" pitchFamily="34" charset="0"/>
              <a:buChar char="•"/>
            </a:pPr>
            <a:r>
              <a:rPr lang="en-US" sz="1000" dirty="0" smtClean="0"/>
              <a:t>Create </a:t>
            </a:r>
            <a:r>
              <a:rPr lang="en-US" sz="1000" dirty="0"/>
              <a:t>a YouTube app that lives on the client’s Facebook page</a:t>
            </a:r>
          </a:p>
          <a:p>
            <a:pPr marL="461963" indent="-174625">
              <a:spcAft>
                <a:spcPts val="300"/>
              </a:spcAft>
              <a:buFont typeface="Arial" pitchFamily="34" charset="0"/>
              <a:buChar char="•"/>
            </a:pPr>
            <a:r>
              <a:rPr lang="en-US" sz="1000" dirty="0" smtClean="0"/>
              <a:t>4 </a:t>
            </a:r>
            <a:r>
              <a:rPr lang="en-US" sz="1000" dirty="0"/>
              <a:t>original videos per </a:t>
            </a:r>
            <a:r>
              <a:rPr lang="en-US" sz="1000" dirty="0" smtClean="0"/>
              <a:t>year** (up to 8 hours production per video)</a:t>
            </a:r>
          </a:p>
          <a:p>
            <a:pPr marL="461963" indent="-174625">
              <a:spcAft>
                <a:spcPts val="300"/>
              </a:spcAft>
              <a:buFont typeface="Arial" pitchFamily="34" charset="0"/>
              <a:buChar char="•"/>
            </a:pPr>
            <a:r>
              <a:rPr lang="en-US" sz="1000" dirty="0" smtClean="0"/>
              <a:t>Post </a:t>
            </a:r>
            <a:r>
              <a:rPr lang="en-US" sz="1000" dirty="0"/>
              <a:t>and optimize videos supplied by client</a:t>
            </a:r>
          </a:p>
          <a:p>
            <a:pPr marL="461963" indent="-174625">
              <a:spcAft>
                <a:spcPts val="300"/>
              </a:spcAft>
              <a:buFont typeface="Arial" pitchFamily="34" charset="0"/>
              <a:buChar char="•"/>
            </a:pPr>
            <a:r>
              <a:rPr lang="en-US" sz="1000" dirty="0" smtClean="0"/>
              <a:t>Monthly </a:t>
            </a:r>
            <a:r>
              <a:rPr lang="en-US" sz="1000" dirty="0"/>
              <a:t>report</a:t>
            </a:r>
          </a:p>
          <a:p>
            <a:r>
              <a:rPr lang="en-US" sz="1100" dirty="0"/>
              <a:t> </a:t>
            </a:r>
          </a:p>
          <a:p>
            <a:pPr marL="285750" indent="-285750">
              <a:buFont typeface="Wingdings" pitchFamily="2" charset="2"/>
              <a:buChar char="q"/>
            </a:pPr>
            <a:r>
              <a:rPr lang="en-US" sz="1500" b="1" dirty="0" err="1" smtClean="0"/>
              <a:t>Pinterest</a:t>
            </a:r>
            <a:endParaRPr lang="en-US" sz="1500" b="1" dirty="0" smtClean="0"/>
          </a:p>
          <a:p>
            <a:pPr marL="461963" indent="-174625">
              <a:spcAft>
                <a:spcPts val="300"/>
              </a:spcAft>
              <a:buFont typeface="Arial" pitchFamily="34" charset="0"/>
              <a:buChar char="•"/>
            </a:pPr>
            <a:r>
              <a:rPr lang="en-US" sz="1000" dirty="0"/>
              <a:t>Creation and optimization of account including profile image and company   </a:t>
            </a:r>
            <a:r>
              <a:rPr lang="en-US" sz="1000" dirty="0" smtClean="0"/>
              <a:t>description</a:t>
            </a:r>
            <a:endParaRPr lang="en-US" sz="1000" dirty="0"/>
          </a:p>
          <a:p>
            <a:pPr marL="461963" indent="-174625">
              <a:spcAft>
                <a:spcPts val="300"/>
              </a:spcAft>
              <a:buFont typeface="Arial" pitchFamily="34" charset="0"/>
              <a:buChar char="•"/>
            </a:pPr>
            <a:r>
              <a:rPr lang="en-US" sz="1000" dirty="0" smtClean="0"/>
              <a:t>Create </a:t>
            </a:r>
            <a:r>
              <a:rPr lang="en-US" sz="1000" dirty="0"/>
              <a:t>a </a:t>
            </a:r>
            <a:r>
              <a:rPr lang="en-US" sz="1000" dirty="0" err="1"/>
              <a:t>Pinterest</a:t>
            </a:r>
            <a:r>
              <a:rPr lang="en-US" sz="1000" dirty="0"/>
              <a:t> app that lives on client’s Facebook page</a:t>
            </a:r>
          </a:p>
          <a:p>
            <a:pPr marL="461963" indent="-174625">
              <a:spcAft>
                <a:spcPts val="300"/>
              </a:spcAft>
              <a:buFont typeface="Arial" pitchFamily="34" charset="0"/>
              <a:buChar char="•"/>
            </a:pPr>
            <a:r>
              <a:rPr lang="en-US" sz="1000" dirty="0" smtClean="0"/>
              <a:t>Creation </a:t>
            </a:r>
            <a:r>
              <a:rPr lang="en-US" sz="1000" dirty="0"/>
              <a:t>of 8 customized pin boards</a:t>
            </a:r>
          </a:p>
          <a:p>
            <a:pPr marL="461963" indent="-174625">
              <a:spcAft>
                <a:spcPts val="300"/>
              </a:spcAft>
              <a:buFont typeface="Arial" pitchFamily="34" charset="0"/>
              <a:buChar char="•"/>
            </a:pPr>
            <a:r>
              <a:rPr lang="en-US" sz="1000" dirty="0" smtClean="0"/>
              <a:t>50 </a:t>
            </a:r>
            <a:r>
              <a:rPr lang="en-US" sz="1000" dirty="0"/>
              <a:t>pins each month (combination of pins from client’s website and </a:t>
            </a:r>
            <a:r>
              <a:rPr lang="en-US" sz="1000" dirty="0" err="1"/>
              <a:t>repins</a:t>
            </a:r>
            <a:r>
              <a:rPr lang="en-US" sz="1000" dirty="0" smtClean="0"/>
              <a:t>), each </a:t>
            </a:r>
            <a:r>
              <a:rPr lang="en-US" sz="1000" dirty="0"/>
              <a:t>containing a link to the source and a short description/commentary </a:t>
            </a:r>
          </a:p>
          <a:p>
            <a:pPr marL="461963" indent="-174625">
              <a:spcAft>
                <a:spcPts val="300"/>
              </a:spcAft>
              <a:buFont typeface="Arial" pitchFamily="34" charset="0"/>
              <a:buChar char="•"/>
            </a:pPr>
            <a:r>
              <a:rPr lang="en-US" sz="1000" dirty="0" smtClean="0"/>
              <a:t>Monthly report</a:t>
            </a:r>
          </a:p>
        </p:txBody>
      </p:sp>
      <p:sp>
        <p:nvSpPr>
          <p:cNvPr id="11" name="TextBox 10"/>
          <p:cNvSpPr txBox="1"/>
          <p:nvPr/>
        </p:nvSpPr>
        <p:spPr>
          <a:xfrm>
            <a:off x="0" y="4913252"/>
            <a:ext cx="9464675" cy="276999"/>
          </a:xfrm>
          <a:prstGeom prst="rect">
            <a:avLst/>
          </a:prstGeom>
          <a:noFill/>
        </p:spPr>
        <p:txBody>
          <a:bodyPr wrap="square" rtlCol="0">
            <a:spAutoFit/>
          </a:bodyPr>
          <a:lstStyle/>
          <a:p>
            <a:pPr algn="ctr"/>
            <a:r>
              <a:rPr lang="en-US" sz="1200" i="1" dirty="0" smtClean="0"/>
              <a:t>Other network capabilities to be priced upon client request</a:t>
            </a:r>
            <a:endParaRPr lang="en-US" sz="1200" i="1" dirty="0"/>
          </a:p>
        </p:txBody>
      </p:sp>
      <p:sp>
        <p:nvSpPr>
          <p:cNvPr id="12" name="TextBox 11"/>
          <p:cNvSpPr txBox="1"/>
          <p:nvPr/>
        </p:nvSpPr>
        <p:spPr>
          <a:xfrm>
            <a:off x="1" y="4636253"/>
            <a:ext cx="9464674" cy="276999"/>
          </a:xfrm>
          <a:prstGeom prst="rect">
            <a:avLst/>
          </a:prstGeom>
          <a:noFill/>
        </p:spPr>
        <p:txBody>
          <a:bodyPr wrap="square" rtlCol="0">
            <a:spAutoFit/>
          </a:bodyPr>
          <a:lstStyle/>
          <a:p>
            <a:pPr marL="342900" indent="-342900" algn="ctr">
              <a:buFont typeface="Wingdings" pitchFamily="2" charset="2"/>
              <a:buChar char="q"/>
            </a:pPr>
            <a:r>
              <a:rPr lang="en-US" sz="1200" dirty="0" smtClean="0"/>
              <a:t>I will choose the channel with my strategist.</a:t>
            </a:r>
            <a:endParaRPr lang="en-US" sz="1200" dirty="0"/>
          </a:p>
        </p:txBody>
      </p:sp>
      <p:sp>
        <p:nvSpPr>
          <p:cNvPr id="14" name="TextBox 13"/>
          <p:cNvSpPr txBox="1"/>
          <p:nvPr/>
        </p:nvSpPr>
        <p:spPr>
          <a:xfrm>
            <a:off x="388937" y="6749944"/>
            <a:ext cx="8558373" cy="338554"/>
          </a:xfrm>
          <a:prstGeom prst="rect">
            <a:avLst/>
          </a:prstGeom>
          <a:noFill/>
        </p:spPr>
        <p:txBody>
          <a:bodyPr wrap="square" rtlCol="0">
            <a:spAutoFit/>
          </a:bodyPr>
          <a:lstStyle/>
          <a:p>
            <a:r>
              <a:rPr lang="en-US" sz="800" i="1" dirty="0">
                <a:solidFill>
                  <a:schemeClr val="bg1"/>
                </a:solidFill>
              </a:rPr>
              <a:t>*Client will be provided app graphics for alternative means of hosting once contract is complete.</a:t>
            </a:r>
          </a:p>
          <a:p>
            <a:r>
              <a:rPr lang="en-US" sz="800" i="1" dirty="0">
                <a:solidFill>
                  <a:schemeClr val="bg1"/>
                </a:solidFill>
              </a:rPr>
              <a:t>**Client will be billed $.565 per mile on any travel more than 50 miles roundtrip. Contract is a 12 month commitment starting with the initial strategy and planning meeting.</a:t>
            </a:r>
          </a:p>
        </p:txBody>
      </p:sp>
      <p:graphicFrame>
        <p:nvGraphicFramePr>
          <p:cNvPr id="15" name="Table 14"/>
          <p:cNvGraphicFramePr>
            <a:graphicFrameLocks noGrp="1"/>
          </p:cNvGraphicFramePr>
          <p:nvPr>
            <p:extLst>
              <p:ext uri="{D42A27DB-BD31-4B8C-83A1-F6EECF244321}">
                <p14:modId xmlns:p14="http://schemas.microsoft.com/office/powerpoint/2010/main" val="1685630458"/>
              </p:ext>
            </p:extLst>
          </p:nvPr>
        </p:nvGraphicFramePr>
        <p:xfrm>
          <a:off x="171605" y="5290481"/>
          <a:ext cx="9121465" cy="731520"/>
        </p:xfrm>
        <a:graphic>
          <a:graphicData uri="http://schemas.openxmlformats.org/drawingml/2006/table">
            <a:tbl>
              <a:tblPr firstRow="1" bandRow="1">
                <a:tableStyleId>{2D5ABB26-0587-4C30-8999-92F81FD0307C}</a:tableStyleId>
              </a:tblPr>
              <a:tblGrid>
                <a:gridCol w="1696332"/>
                <a:gridCol w="2704460"/>
                <a:gridCol w="1327992"/>
                <a:gridCol w="3392681"/>
              </a:tblGrid>
              <a:tr h="0">
                <a:tc gridSpan="4">
                  <a:txBody>
                    <a:bodyPr/>
                    <a:lstStyle/>
                    <a:p>
                      <a:pPr marL="0" marR="0" indent="0" algn="ctr" defTabSz="1005440" rtl="0" eaLnBrk="1" fontAlgn="auto" latinLnBrk="0" hangingPunct="1">
                        <a:lnSpc>
                          <a:spcPct val="100000"/>
                        </a:lnSpc>
                        <a:spcBef>
                          <a:spcPts val="0"/>
                        </a:spcBef>
                        <a:spcAft>
                          <a:spcPts val="0"/>
                        </a:spcAft>
                        <a:buClrTx/>
                        <a:buSzTx/>
                        <a:buFontTx/>
                        <a:buNone/>
                        <a:tabLst/>
                        <a:defRPr/>
                      </a:pPr>
                      <a:r>
                        <a:rPr lang="en-US" sz="1000" i="1" kern="1200" dirty="0" smtClean="0">
                          <a:solidFill>
                            <a:schemeClr val="tx1"/>
                          </a:solidFill>
                          <a:effectLst/>
                          <a:latin typeface="+mn-lt"/>
                          <a:ea typeface="+mn-ea"/>
                          <a:cs typeface="+mn-cs"/>
                        </a:rPr>
                        <a:t>By signing below, you hereby agree to the terms of this Proposal, as well as the attached Terms and Conditions which are incorporated into the Proposal by this reference. </a:t>
                      </a:r>
                    </a:p>
                  </a:txBody>
                  <a:tcPr anchor="b">
                    <a:lnL>
                      <a:noFill/>
                    </a:lnL>
                    <a:lnR>
                      <a:noFill/>
                    </a:lnR>
                    <a:lnT>
                      <a:noFill/>
                    </a:lnT>
                    <a:lnB>
                      <a:noFill/>
                    </a:lnB>
                    <a:lnTlToBr w="12700" cmpd="sng">
                      <a:noFill/>
                      <a:prstDash val="solid"/>
                    </a:lnTlToBr>
                    <a:lnBlToTr w="12700" cmpd="sng">
                      <a:noFill/>
                      <a:prstDash val="solid"/>
                    </a:lnBlToTr>
                  </a:tcPr>
                </a:tc>
                <a:tc hMerge="1">
                  <a:txBody>
                    <a:bodyPr/>
                    <a:lstStyle/>
                    <a:p>
                      <a:pPr algn="r"/>
                      <a:endParaRPr lang="en-US" sz="1100" dirty="0"/>
                    </a:p>
                  </a:txBody>
                  <a:tcPr anchor="b">
                    <a:lnB w="12700" cap="flat" cmpd="sng" algn="ctr">
                      <a:solidFill>
                        <a:schemeClr val="tx1"/>
                      </a:solidFill>
                      <a:prstDash val="solid"/>
                      <a:round/>
                      <a:headEnd type="none" w="med" len="med"/>
                      <a:tailEnd type="none" w="med" len="med"/>
                    </a:lnB>
                  </a:tcPr>
                </a:tc>
                <a:tc hMerge="1">
                  <a:txBody>
                    <a:bodyPr/>
                    <a:lstStyle/>
                    <a:p>
                      <a:pPr algn="r"/>
                      <a:endParaRPr lang="en-US" sz="1100" dirty="0"/>
                    </a:p>
                  </a:txBody>
                  <a:tcPr anchor="b"/>
                </a:tc>
                <a:tc hMerge="1">
                  <a:txBody>
                    <a:bodyPr/>
                    <a:lstStyle/>
                    <a:p>
                      <a:pPr algn="r"/>
                      <a:endParaRPr lang="en-US" sz="1100" dirty="0"/>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r>
                        <a:rPr lang="en-US" sz="1000" i="1" dirty="0" smtClean="0"/>
                        <a:t>2060 Digital Signature:</a:t>
                      </a:r>
                      <a:endParaRPr lang="en-US" sz="1000" i="1" dirty="0"/>
                    </a:p>
                  </a:txBody>
                  <a:tcPr anchor="b">
                    <a:lnT>
                      <a:noFill/>
                    </a:lnT>
                  </a:tcPr>
                </a:tc>
                <a:tc>
                  <a:txBody>
                    <a:bodyPr/>
                    <a:lstStyle/>
                    <a:p>
                      <a:pPr algn="ctr"/>
                      <a:endParaRPr lang="en-US" sz="1000" i="1" dirty="0"/>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i="1" dirty="0" smtClean="0"/>
                        <a:t>Client Approval:</a:t>
                      </a:r>
                      <a:endParaRPr lang="en-US" sz="1000" i="1" dirty="0"/>
                    </a:p>
                  </a:txBody>
                  <a:tcPr anchor="b">
                    <a:lnT>
                      <a:noFill/>
                    </a:lnT>
                  </a:tcPr>
                </a:tc>
                <a:tc>
                  <a:txBody>
                    <a:bodyPr/>
                    <a:lstStyle/>
                    <a:p>
                      <a:pPr algn="ctr"/>
                      <a:endParaRPr lang="en-US" sz="1000" i="1" dirty="0"/>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r>
                        <a:rPr lang="en-US" sz="1000" i="1" dirty="0" smtClean="0"/>
                        <a:t>Date:</a:t>
                      </a:r>
                      <a:endParaRPr lang="en-US" sz="1000" i="1" dirty="0"/>
                    </a:p>
                  </a:txBody>
                  <a:tcPr anchor="b"/>
                </a:tc>
                <a:tc>
                  <a:txBody>
                    <a:bodyPr/>
                    <a:lstStyle/>
                    <a:p>
                      <a:pPr algn="ctr"/>
                      <a:endParaRPr lang="en-US" sz="1000" i="1" dirty="0"/>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i="1" dirty="0" smtClean="0"/>
                        <a:t>Date: </a:t>
                      </a:r>
                      <a:endParaRPr lang="en-US" sz="1000" i="1" dirty="0"/>
                    </a:p>
                  </a:txBody>
                  <a:tcPr anchor="b"/>
                </a:tc>
                <a:tc>
                  <a:txBody>
                    <a:bodyPr/>
                    <a:lstStyle/>
                    <a:p>
                      <a:pPr algn="ctr"/>
                      <a:endParaRPr lang="en-US" sz="1000" i="1" dirty="0"/>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006974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7"/>
          </p:nvPr>
        </p:nvSpPr>
        <p:spPr>
          <a:xfrm>
            <a:off x="388937" y="247208"/>
            <a:ext cx="3962400" cy="555432"/>
          </a:xfrm>
        </p:spPr>
        <p:txBody>
          <a:bodyPr/>
          <a:lstStyle/>
          <a:p>
            <a:r>
              <a:rPr lang="en-US" dirty="0" smtClean="0"/>
              <a:t>Silver Level: $1,900/month</a:t>
            </a:r>
            <a:br>
              <a:rPr lang="en-US" dirty="0" smtClean="0"/>
            </a:br>
            <a:r>
              <a:rPr lang="en-US" dirty="0" smtClean="0"/>
              <a:t>Setup Fee: $750</a:t>
            </a:r>
          </a:p>
        </p:txBody>
      </p:sp>
      <p:cxnSp>
        <p:nvCxnSpPr>
          <p:cNvPr id="4" name="Straight Connector 3"/>
          <p:cNvCxnSpPr/>
          <p:nvPr/>
        </p:nvCxnSpPr>
        <p:spPr>
          <a:xfrm>
            <a:off x="6102849" y="924227"/>
            <a:ext cx="0" cy="411480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88937" y="924227"/>
            <a:ext cx="5609689" cy="307777"/>
          </a:xfrm>
          <a:prstGeom prst="rect">
            <a:avLst/>
          </a:prstGeom>
          <a:noFill/>
        </p:spPr>
        <p:txBody>
          <a:bodyPr wrap="square" rtlCol="0">
            <a:spAutoFit/>
          </a:bodyPr>
          <a:lstStyle/>
          <a:p>
            <a:r>
              <a:rPr lang="en-US" sz="1400" dirty="0" smtClean="0"/>
              <a:t>PRIMARY CHANNEL</a:t>
            </a:r>
            <a:endParaRPr lang="en-US" sz="1400" dirty="0"/>
          </a:p>
        </p:txBody>
      </p:sp>
      <p:sp>
        <p:nvSpPr>
          <p:cNvPr id="3" name="Rectangle 2"/>
          <p:cNvSpPr/>
          <p:nvPr/>
        </p:nvSpPr>
        <p:spPr>
          <a:xfrm>
            <a:off x="403118" y="1280026"/>
            <a:ext cx="5595508" cy="3262432"/>
          </a:xfrm>
          <a:prstGeom prst="rect">
            <a:avLst/>
          </a:prstGeom>
        </p:spPr>
        <p:txBody>
          <a:bodyPr wrap="square">
            <a:spAutoFit/>
          </a:bodyPr>
          <a:lstStyle/>
          <a:p>
            <a:r>
              <a:rPr lang="en-US" sz="1100" u="sng" dirty="0"/>
              <a:t>Facebook</a:t>
            </a:r>
          </a:p>
          <a:p>
            <a:pPr marL="171450" indent="-171450">
              <a:buFont typeface="Arial" pitchFamily="34" charset="0"/>
              <a:buChar char="•"/>
            </a:pPr>
            <a:r>
              <a:rPr lang="en-US" sz="1100" dirty="0"/>
              <a:t>Dedicated social media strategist </a:t>
            </a:r>
          </a:p>
          <a:p>
            <a:pPr marL="171450" indent="-171450">
              <a:buFont typeface="Arial" pitchFamily="34" charset="0"/>
              <a:buChar char="•"/>
            </a:pPr>
            <a:r>
              <a:rPr lang="en-US" sz="1100" dirty="0" smtClean="0"/>
              <a:t>Content </a:t>
            </a:r>
            <a:r>
              <a:rPr lang="en-US" sz="1100" dirty="0"/>
              <a:t>creation – 5 posts/week</a:t>
            </a:r>
          </a:p>
          <a:p>
            <a:pPr marL="171450" indent="-171450">
              <a:buFont typeface="Arial" pitchFamily="34" charset="0"/>
              <a:buChar char="•"/>
            </a:pPr>
            <a:r>
              <a:rPr lang="en-US" sz="1100" dirty="0" smtClean="0"/>
              <a:t>Page </a:t>
            </a:r>
            <a:r>
              <a:rPr lang="en-US" sz="1100" dirty="0"/>
              <a:t>posting and monitoring (responding &amp; addressing comments daily) </a:t>
            </a:r>
          </a:p>
          <a:p>
            <a:pPr marL="171450" indent="-171450">
              <a:buFont typeface="Arial" pitchFamily="34" charset="0"/>
              <a:buChar char="•"/>
            </a:pPr>
            <a:r>
              <a:rPr lang="en-US" sz="1100" dirty="0" smtClean="0"/>
              <a:t>Introduce </a:t>
            </a:r>
            <a:r>
              <a:rPr lang="en-US" sz="1100" dirty="0"/>
              <a:t>page to </a:t>
            </a:r>
            <a:r>
              <a:rPr lang="en-US" sz="1100"/>
              <a:t>our </a:t>
            </a:r>
            <a:r>
              <a:rPr lang="en-US" sz="1100" smtClean="0"/>
              <a:t>138,000 </a:t>
            </a:r>
            <a:r>
              <a:rPr lang="en-US" sz="1100" dirty="0"/>
              <a:t>Facebook followers – 8/year</a:t>
            </a:r>
          </a:p>
          <a:p>
            <a:pPr marL="171450" indent="-171450">
              <a:buFont typeface="Arial" pitchFamily="34" charset="0"/>
              <a:buChar char="•"/>
            </a:pPr>
            <a:r>
              <a:rPr lang="en-US" sz="1100" dirty="0" smtClean="0"/>
              <a:t>Develop</a:t>
            </a:r>
            <a:r>
              <a:rPr lang="en-US" sz="1100" dirty="0"/>
              <a:t>, manage and provide prizes for contests – up to 2/year (</a:t>
            </a:r>
            <a:r>
              <a:rPr lang="en-US" sz="1100" dirty="0" smtClean="0"/>
              <a:t>$150/contest in </a:t>
            </a:r>
            <a:r>
              <a:rPr lang="en-US" sz="1100" dirty="0"/>
              <a:t>prizes) </a:t>
            </a:r>
          </a:p>
          <a:p>
            <a:pPr marL="171450" indent="-171450">
              <a:buFont typeface="Arial" pitchFamily="34" charset="0"/>
              <a:buChar char="•"/>
            </a:pPr>
            <a:r>
              <a:rPr lang="en-US" sz="1100" dirty="0" smtClean="0"/>
              <a:t>Quarterly </a:t>
            </a:r>
            <a:r>
              <a:rPr lang="en-US" sz="1100" dirty="0"/>
              <a:t>in-person strategy meetings</a:t>
            </a:r>
          </a:p>
          <a:p>
            <a:pPr marL="171450" indent="-171450">
              <a:buFont typeface="Arial" pitchFamily="34" charset="0"/>
              <a:buChar char="•"/>
            </a:pPr>
            <a:r>
              <a:rPr lang="en-US" sz="1100" dirty="0" smtClean="0"/>
              <a:t>Graphics </a:t>
            </a:r>
            <a:r>
              <a:rPr lang="en-US" sz="1100" dirty="0"/>
              <a:t>for wall posts – 2/month </a:t>
            </a:r>
          </a:p>
          <a:p>
            <a:pPr marL="171450" indent="-171450">
              <a:buFont typeface="Arial" pitchFamily="34" charset="0"/>
              <a:buChar char="•"/>
            </a:pPr>
            <a:r>
              <a:rPr lang="en-US" sz="1100" dirty="0" smtClean="0"/>
              <a:t>Apps </a:t>
            </a:r>
            <a:r>
              <a:rPr lang="en-US" sz="1100" dirty="0"/>
              <a:t>– 1 semi-annually (2 basic) </a:t>
            </a:r>
          </a:p>
          <a:p>
            <a:pPr marL="171450" indent="-171450">
              <a:buFont typeface="Arial" pitchFamily="34" charset="0"/>
              <a:buChar char="•"/>
            </a:pPr>
            <a:r>
              <a:rPr lang="en-US" sz="1100" dirty="0" smtClean="0"/>
              <a:t>Hosting </a:t>
            </a:r>
            <a:r>
              <a:rPr lang="en-US" sz="1100" dirty="0"/>
              <a:t>apps for length of contract* </a:t>
            </a:r>
          </a:p>
          <a:p>
            <a:pPr marL="171450" indent="-171450">
              <a:buFont typeface="Arial" pitchFamily="34" charset="0"/>
              <a:buChar char="•"/>
            </a:pPr>
            <a:r>
              <a:rPr lang="en-US" sz="1100" dirty="0" smtClean="0"/>
              <a:t>Facebook </a:t>
            </a:r>
            <a:r>
              <a:rPr lang="en-US" sz="1100" dirty="0"/>
              <a:t>targeted ad campaigns – $125/month</a:t>
            </a:r>
          </a:p>
          <a:p>
            <a:pPr marL="171450" indent="-171450">
              <a:buFont typeface="Arial" pitchFamily="34" charset="0"/>
              <a:buChar char="•"/>
            </a:pPr>
            <a:r>
              <a:rPr lang="en-US" sz="1100" dirty="0" smtClean="0"/>
              <a:t>Quarterly </a:t>
            </a:r>
            <a:r>
              <a:rPr lang="en-US" sz="1100" dirty="0"/>
              <a:t>report</a:t>
            </a:r>
          </a:p>
          <a:p>
            <a:r>
              <a:rPr lang="en-US" sz="1100" dirty="0"/>
              <a:t> </a:t>
            </a:r>
          </a:p>
          <a:p>
            <a:r>
              <a:rPr lang="en-US" sz="1100" dirty="0"/>
              <a:t> </a:t>
            </a:r>
          </a:p>
          <a:p>
            <a:r>
              <a:rPr lang="en-US" sz="1100" u="sng" dirty="0"/>
              <a:t>Initial Setup</a:t>
            </a:r>
          </a:p>
          <a:p>
            <a:pPr marL="171450" indent="-171450">
              <a:buFont typeface="Arial" pitchFamily="34" charset="0"/>
              <a:buChar char="•"/>
            </a:pPr>
            <a:r>
              <a:rPr lang="en-US" sz="1100" dirty="0"/>
              <a:t>In-person planning and strategy meeting</a:t>
            </a:r>
          </a:p>
          <a:p>
            <a:pPr marL="171450" indent="-171450">
              <a:buFont typeface="Arial" pitchFamily="34" charset="0"/>
              <a:buChar char="•"/>
            </a:pPr>
            <a:r>
              <a:rPr lang="en-US" sz="1100" dirty="0" smtClean="0"/>
              <a:t>Optimize </a:t>
            </a:r>
            <a:r>
              <a:rPr lang="en-US" sz="1100" dirty="0"/>
              <a:t>page (1 cover photo, 1 profile photo, app icons for existing apps)</a:t>
            </a:r>
          </a:p>
        </p:txBody>
      </p:sp>
      <p:sp>
        <p:nvSpPr>
          <p:cNvPr id="8" name="Rectangle 7"/>
          <p:cNvSpPr/>
          <p:nvPr/>
        </p:nvSpPr>
        <p:spPr>
          <a:xfrm>
            <a:off x="6312238" y="1818253"/>
            <a:ext cx="3152437" cy="2015936"/>
          </a:xfrm>
          <a:prstGeom prst="rect">
            <a:avLst/>
          </a:prstGeom>
        </p:spPr>
        <p:txBody>
          <a:bodyPr wrap="square">
            <a:spAutoFit/>
          </a:bodyPr>
          <a:lstStyle/>
          <a:p>
            <a:r>
              <a:rPr lang="en-US" sz="1500" b="1" dirty="0"/>
              <a:t>ANNUAL </a:t>
            </a:r>
            <a:r>
              <a:rPr lang="en-US" sz="1500" b="1" dirty="0" smtClean="0"/>
              <a:t>SILVER LEVEL</a:t>
            </a:r>
            <a:endParaRPr lang="en-US" sz="1500" b="1" dirty="0"/>
          </a:p>
          <a:p>
            <a:pPr>
              <a:spcAft>
                <a:spcPts val="600"/>
              </a:spcAft>
            </a:pPr>
            <a:r>
              <a:rPr lang="en-US" sz="1500" b="1" dirty="0"/>
              <a:t>AT A GLANCE:</a:t>
            </a:r>
          </a:p>
          <a:p>
            <a:pPr marL="285750" indent="-285750">
              <a:spcAft>
                <a:spcPts val="600"/>
              </a:spcAft>
              <a:buFont typeface="Arial" pitchFamily="34" charset="0"/>
              <a:buChar char="•"/>
            </a:pPr>
            <a:r>
              <a:rPr lang="en-US" sz="1500" dirty="0" smtClean="0"/>
              <a:t>1 </a:t>
            </a:r>
            <a:r>
              <a:rPr lang="en-US" sz="1500" dirty="0"/>
              <a:t>social </a:t>
            </a:r>
            <a:r>
              <a:rPr lang="en-US" sz="1500" dirty="0" smtClean="0"/>
              <a:t>network</a:t>
            </a:r>
            <a:endParaRPr lang="en-US" sz="1500" dirty="0"/>
          </a:p>
          <a:p>
            <a:pPr marL="285750" indent="-285750">
              <a:spcAft>
                <a:spcPts val="600"/>
              </a:spcAft>
              <a:buFont typeface="Arial" pitchFamily="34" charset="0"/>
              <a:buChar char="•"/>
            </a:pPr>
            <a:r>
              <a:rPr lang="en-US" sz="1500" dirty="0"/>
              <a:t>2</a:t>
            </a:r>
            <a:r>
              <a:rPr lang="en-US" sz="1500" dirty="0" smtClean="0"/>
              <a:t> </a:t>
            </a:r>
            <a:r>
              <a:rPr lang="en-US" sz="1500" dirty="0"/>
              <a:t>Facebook contests/year</a:t>
            </a:r>
          </a:p>
          <a:p>
            <a:pPr marL="285750" indent="-285750">
              <a:spcAft>
                <a:spcPts val="600"/>
              </a:spcAft>
              <a:buFont typeface="Arial" pitchFamily="34" charset="0"/>
              <a:buChar char="•"/>
            </a:pPr>
            <a:r>
              <a:rPr lang="en-US" sz="1500" dirty="0" smtClean="0"/>
              <a:t>$125/month </a:t>
            </a:r>
            <a:r>
              <a:rPr lang="en-US" sz="1500" dirty="0"/>
              <a:t>in Facebook targeted ads</a:t>
            </a:r>
          </a:p>
          <a:p>
            <a:pPr marL="285750" indent="-285750">
              <a:spcAft>
                <a:spcPts val="600"/>
              </a:spcAft>
              <a:buFont typeface="Arial" pitchFamily="34" charset="0"/>
              <a:buChar char="•"/>
            </a:pPr>
            <a:r>
              <a:rPr lang="en-US" sz="1500" dirty="0" smtClean="0"/>
              <a:t>2 </a:t>
            </a:r>
            <a:r>
              <a:rPr lang="en-US" sz="1500" dirty="0"/>
              <a:t>Facebook apps</a:t>
            </a:r>
          </a:p>
        </p:txBody>
      </p:sp>
      <p:sp>
        <p:nvSpPr>
          <p:cNvPr id="9" name="TextBox 8"/>
          <p:cNvSpPr txBox="1"/>
          <p:nvPr/>
        </p:nvSpPr>
        <p:spPr>
          <a:xfrm>
            <a:off x="388937" y="6749944"/>
            <a:ext cx="8558373" cy="338554"/>
          </a:xfrm>
          <a:prstGeom prst="rect">
            <a:avLst/>
          </a:prstGeom>
          <a:noFill/>
        </p:spPr>
        <p:txBody>
          <a:bodyPr wrap="square" rtlCol="0">
            <a:spAutoFit/>
          </a:bodyPr>
          <a:lstStyle/>
          <a:p>
            <a:r>
              <a:rPr lang="en-US" sz="800" i="1" dirty="0">
                <a:solidFill>
                  <a:schemeClr val="bg1"/>
                </a:solidFill>
              </a:rPr>
              <a:t>*Client will be provided app graphics for alternative means of hosting once contract is complete.</a:t>
            </a:r>
          </a:p>
          <a:p>
            <a:r>
              <a:rPr lang="en-US" sz="800" i="1" dirty="0">
                <a:solidFill>
                  <a:schemeClr val="bg1"/>
                </a:solidFill>
              </a:rPr>
              <a:t>**Client will be billed $.565 per mile on any travel more than 50 miles roundtrip. Contract is a 12 month commitment starting with the initial strategy and planning meeting.</a:t>
            </a:r>
          </a:p>
        </p:txBody>
      </p:sp>
      <p:graphicFrame>
        <p:nvGraphicFramePr>
          <p:cNvPr id="11" name="Table 10"/>
          <p:cNvGraphicFramePr>
            <a:graphicFrameLocks noGrp="1"/>
          </p:cNvGraphicFramePr>
          <p:nvPr>
            <p:extLst>
              <p:ext uri="{D42A27DB-BD31-4B8C-83A1-F6EECF244321}">
                <p14:modId xmlns:p14="http://schemas.microsoft.com/office/powerpoint/2010/main" val="3762462246"/>
              </p:ext>
            </p:extLst>
          </p:nvPr>
        </p:nvGraphicFramePr>
        <p:xfrm>
          <a:off x="171605" y="5290481"/>
          <a:ext cx="9121465" cy="731520"/>
        </p:xfrm>
        <a:graphic>
          <a:graphicData uri="http://schemas.openxmlformats.org/drawingml/2006/table">
            <a:tbl>
              <a:tblPr firstRow="1" bandRow="1">
                <a:tableStyleId>{2D5ABB26-0587-4C30-8999-92F81FD0307C}</a:tableStyleId>
              </a:tblPr>
              <a:tblGrid>
                <a:gridCol w="1696332"/>
                <a:gridCol w="2704460"/>
                <a:gridCol w="1327992"/>
                <a:gridCol w="3392681"/>
              </a:tblGrid>
              <a:tr h="0">
                <a:tc gridSpan="4">
                  <a:txBody>
                    <a:bodyPr/>
                    <a:lstStyle/>
                    <a:p>
                      <a:pPr marL="0" marR="0" indent="0" algn="ctr" defTabSz="1005440" rtl="0" eaLnBrk="1" fontAlgn="auto" latinLnBrk="0" hangingPunct="1">
                        <a:lnSpc>
                          <a:spcPct val="100000"/>
                        </a:lnSpc>
                        <a:spcBef>
                          <a:spcPts val="0"/>
                        </a:spcBef>
                        <a:spcAft>
                          <a:spcPts val="0"/>
                        </a:spcAft>
                        <a:buClrTx/>
                        <a:buSzTx/>
                        <a:buFontTx/>
                        <a:buNone/>
                        <a:tabLst/>
                        <a:defRPr/>
                      </a:pPr>
                      <a:r>
                        <a:rPr lang="en-US" sz="1000" i="1" kern="1200" dirty="0" smtClean="0">
                          <a:solidFill>
                            <a:schemeClr val="tx1"/>
                          </a:solidFill>
                          <a:effectLst/>
                          <a:latin typeface="+mn-lt"/>
                          <a:ea typeface="+mn-ea"/>
                          <a:cs typeface="+mn-cs"/>
                        </a:rPr>
                        <a:t>By signing below, you hereby agree to the terms of this Proposal, as well as the attached Terms and Conditions which are incorporated into the Proposal by this reference. </a:t>
                      </a:r>
                    </a:p>
                  </a:txBody>
                  <a:tcPr anchor="b">
                    <a:lnL>
                      <a:noFill/>
                    </a:lnL>
                    <a:lnR>
                      <a:noFill/>
                    </a:lnR>
                    <a:lnT>
                      <a:noFill/>
                    </a:lnT>
                    <a:lnB>
                      <a:noFill/>
                    </a:lnB>
                    <a:lnTlToBr w="12700" cmpd="sng">
                      <a:noFill/>
                      <a:prstDash val="solid"/>
                    </a:lnTlToBr>
                    <a:lnBlToTr w="12700" cmpd="sng">
                      <a:noFill/>
                      <a:prstDash val="solid"/>
                    </a:lnBlToTr>
                  </a:tcPr>
                </a:tc>
                <a:tc hMerge="1">
                  <a:txBody>
                    <a:bodyPr/>
                    <a:lstStyle/>
                    <a:p>
                      <a:pPr algn="r"/>
                      <a:endParaRPr lang="en-US" sz="1100" dirty="0"/>
                    </a:p>
                  </a:txBody>
                  <a:tcPr anchor="b">
                    <a:lnB w="12700" cap="flat" cmpd="sng" algn="ctr">
                      <a:solidFill>
                        <a:schemeClr val="tx1"/>
                      </a:solidFill>
                      <a:prstDash val="solid"/>
                      <a:round/>
                      <a:headEnd type="none" w="med" len="med"/>
                      <a:tailEnd type="none" w="med" len="med"/>
                    </a:lnB>
                  </a:tcPr>
                </a:tc>
                <a:tc hMerge="1">
                  <a:txBody>
                    <a:bodyPr/>
                    <a:lstStyle/>
                    <a:p>
                      <a:pPr algn="r"/>
                      <a:endParaRPr lang="en-US" sz="1100" dirty="0"/>
                    </a:p>
                  </a:txBody>
                  <a:tcPr anchor="b"/>
                </a:tc>
                <a:tc hMerge="1">
                  <a:txBody>
                    <a:bodyPr/>
                    <a:lstStyle/>
                    <a:p>
                      <a:pPr algn="r"/>
                      <a:endParaRPr lang="en-US" sz="1100" dirty="0"/>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r>
                        <a:rPr lang="en-US" sz="1000" i="1" dirty="0" smtClean="0"/>
                        <a:t>2060 Digital Signature:</a:t>
                      </a:r>
                      <a:endParaRPr lang="en-US" sz="1000" i="1" dirty="0"/>
                    </a:p>
                  </a:txBody>
                  <a:tcPr anchor="b">
                    <a:lnT>
                      <a:noFill/>
                    </a:lnT>
                  </a:tcPr>
                </a:tc>
                <a:tc>
                  <a:txBody>
                    <a:bodyPr/>
                    <a:lstStyle/>
                    <a:p>
                      <a:pPr algn="ctr"/>
                      <a:endParaRPr lang="en-US" sz="1000" i="1" dirty="0"/>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i="1" dirty="0" smtClean="0"/>
                        <a:t>Client Approval:</a:t>
                      </a:r>
                      <a:endParaRPr lang="en-US" sz="1000" i="1" dirty="0"/>
                    </a:p>
                  </a:txBody>
                  <a:tcPr anchor="b">
                    <a:lnT>
                      <a:noFill/>
                    </a:lnT>
                  </a:tcPr>
                </a:tc>
                <a:tc>
                  <a:txBody>
                    <a:bodyPr/>
                    <a:lstStyle/>
                    <a:p>
                      <a:pPr algn="ctr"/>
                      <a:endParaRPr lang="en-US" sz="1000" i="1" dirty="0"/>
                    </a:p>
                  </a:txBody>
                  <a:tcPr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r>
                        <a:rPr lang="en-US" sz="1000" i="1" dirty="0" smtClean="0"/>
                        <a:t>Date:</a:t>
                      </a:r>
                      <a:endParaRPr lang="en-US" sz="1000" i="1" dirty="0"/>
                    </a:p>
                  </a:txBody>
                  <a:tcPr anchor="b"/>
                </a:tc>
                <a:tc>
                  <a:txBody>
                    <a:bodyPr/>
                    <a:lstStyle/>
                    <a:p>
                      <a:pPr algn="ctr"/>
                      <a:endParaRPr lang="en-US" sz="1000" i="1" dirty="0"/>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i="1" dirty="0" smtClean="0"/>
                        <a:t>Date: </a:t>
                      </a:r>
                      <a:endParaRPr lang="en-US" sz="1000" i="1" dirty="0"/>
                    </a:p>
                  </a:txBody>
                  <a:tcPr anchor="b"/>
                </a:tc>
                <a:tc>
                  <a:txBody>
                    <a:bodyPr/>
                    <a:lstStyle/>
                    <a:p>
                      <a:pPr algn="ctr"/>
                      <a:endParaRPr lang="en-US" sz="1000" i="1" dirty="0"/>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701926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464675" cy="731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66906"/>
            <a:ext cx="9464675" cy="11787842"/>
          </a:xfrm>
          <a:prstGeom prst="rect">
            <a:avLst/>
          </a:prstGeom>
        </p:spPr>
        <p:txBody>
          <a:bodyPr wrap="square" numCol="2" spcCol="365760">
            <a:spAutoFit/>
          </a:bodyPr>
          <a:lstStyle/>
          <a:p>
            <a:pPr marL="228600" indent="-228600">
              <a:buFont typeface="+mj-lt"/>
              <a:buAutoNum type="arabicPeriod"/>
            </a:pPr>
            <a:r>
              <a:rPr lang="en-US" sz="800" b="1" dirty="0" smtClean="0"/>
              <a:t>Materials </a:t>
            </a:r>
            <a:r>
              <a:rPr lang="en-US" sz="800" b="1" dirty="0"/>
              <a:t>to be supplied by Client</a:t>
            </a:r>
            <a:r>
              <a:rPr lang="en-US" sz="800" dirty="0"/>
              <a:t>.  Client hereby agrees and commits to provide the prizes, content, and/or other materials and information set forth in the Social Media Marketing &amp; Management Proposal (“Proposal”) and agreed upon by mutual agreement of the parties, as well as any additional materials reasonably requested by Hubbard Radio Cincinnati, LLC d/b/a 2060 Digital (hereinafter, “</a:t>
            </a:r>
            <a:r>
              <a:rPr lang="en-US" sz="800" b="1" dirty="0"/>
              <a:t>2060 Digital</a:t>
            </a:r>
            <a:r>
              <a:rPr lang="en-US" sz="800" dirty="0"/>
              <a:t>”), all in furtherance of the Agreement (the “</a:t>
            </a:r>
            <a:r>
              <a:rPr lang="en-US" sz="800" b="1" dirty="0"/>
              <a:t>Client Materials</a:t>
            </a:r>
            <a:r>
              <a:rPr lang="en-US" sz="800" dirty="0"/>
              <a:t>”).</a:t>
            </a:r>
          </a:p>
          <a:p>
            <a:pPr marL="228600" indent="-228600">
              <a:buFont typeface="+mj-lt"/>
              <a:buAutoNum type="arabicPeriod"/>
            </a:pPr>
            <a:endParaRPr lang="en-US" sz="800" b="1" dirty="0" smtClean="0"/>
          </a:p>
          <a:p>
            <a:pPr marL="228600" indent="-228600">
              <a:buFont typeface="+mj-lt"/>
              <a:buAutoNum type="arabicPeriod"/>
            </a:pPr>
            <a:r>
              <a:rPr lang="en-US" sz="800" b="1" dirty="0" smtClean="0"/>
              <a:t>Proprietary </a:t>
            </a:r>
            <a:r>
              <a:rPr lang="en-US" sz="800" b="1" dirty="0"/>
              <a:t>Rights.</a:t>
            </a:r>
            <a:r>
              <a:rPr lang="en-US" sz="800" dirty="0"/>
              <a:t>  Client hereby grants 2060 Digital the right to use the Client Materials in connection with the development, creation, administration and use of Services, and to incorporate the Client Materials as necessary to fulfill the Services hereunder.  All right, title and interest in the Client Materials shall, as between Client and 2060 Digital, remain the exclusive property of Client; and all right, title and interest in any intellectual property of 2060 Digital as of the Effective Date shall remain the intellectual property of 2060 Digital.  2060 Digital shall be allowed to include Client on 2060 Digital’s client list.  Notwithstanding the foregoing, all right, title and interest in and to the phases, processes, measurements, systems, software, data, reports, databases, and other intellectual property produced, used or owned by 2060 Digital, or which were created in the development, creation, delivery and use of the Services, excluding the Client Materials, including any modifications, enhancements, or derivative works thereof, are and shall remain or become the exclusive property of 2060 Digital. </a:t>
            </a:r>
          </a:p>
          <a:p>
            <a:pPr marL="228600" indent="-228600">
              <a:buFont typeface="+mj-lt"/>
              <a:buAutoNum type="arabicPeriod"/>
            </a:pPr>
            <a:endParaRPr lang="en-US" sz="800" b="1" dirty="0" smtClean="0"/>
          </a:p>
          <a:p>
            <a:pPr marL="228600" indent="-228600">
              <a:buFont typeface="+mj-lt"/>
              <a:buAutoNum type="arabicPeriod"/>
            </a:pPr>
            <a:r>
              <a:rPr lang="en-US" sz="800" b="1" dirty="0" smtClean="0"/>
              <a:t>Representations </a:t>
            </a:r>
            <a:r>
              <a:rPr lang="en-US" sz="800" b="1" dirty="0"/>
              <a:t>and Warranties.  </a:t>
            </a:r>
            <a:r>
              <a:rPr lang="en-US" sz="800" dirty="0"/>
              <a:t>Each party represents and warrants that it has the right and authority to enter into this Agreement.</a:t>
            </a:r>
          </a:p>
          <a:p>
            <a:pPr marL="707901" lvl="1" indent="-228600">
              <a:buFont typeface="+mj-lt"/>
              <a:buAutoNum type="alphaLcParenR"/>
            </a:pPr>
            <a:r>
              <a:rPr lang="en-US" sz="800" u="sng" dirty="0" smtClean="0"/>
              <a:t>Client’s </a:t>
            </a:r>
            <a:r>
              <a:rPr lang="en-US" sz="800" u="sng" dirty="0"/>
              <a:t>Representations and Warranties</a:t>
            </a:r>
            <a:r>
              <a:rPr lang="en-US" sz="800" dirty="0"/>
              <a:t>. Client represents and warrants that (</a:t>
            </a:r>
            <a:r>
              <a:rPr lang="en-US" sz="800" dirty="0" err="1"/>
              <a:t>i</a:t>
            </a:r>
            <a:r>
              <a:rPr lang="en-US" sz="800" dirty="0"/>
              <a:t>) Client has all necessary rights and authority to grant 2060 Digital the right to use the Client Materials in connection with the development, creation, administration and use of Services, (ii) 2060 Digital’s use of the Client Materials in connection with the Services will not violate the rights of any third party, including but not limited to copyright, trademark, patent or other intellectual property or property right, (iii) Client shall advertise and conduct any Client-generated materials advertising a Promotion, if applicable, in accordance with the Promotion’s official rules and in accordance with all local, state and federal laws and regulations; and (iv) Client shall supply 2060 Digital with the Promotional elements, if applicable, as agreed to by the Parties in a timely manner</a:t>
            </a:r>
            <a:r>
              <a:rPr lang="en-US" sz="800" dirty="0" smtClean="0"/>
              <a:t>.</a:t>
            </a:r>
          </a:p>
          <a:p>
            <a:pPr marL="707901" lvl="1" indent="-228600">
              <a:buFont typeface="+mj-lt"/>
              <a:buAutoNum type="alphaLcParenR"/>
            </a:pPr>
            <a:r>
              <a:rPr lang="en-US" sz="800" dirty="0" smtClean="0"/>
              <a:t> </a:t>
            </a:r>
            <a:r>
              <a:rPr lang="en-US" sz="800" u="sng" dirty="0" smtClean="0"/>
              <a:t>2060 </a:t>
            </a:r>
            <a:r>
              <a:rPr lang="en-US" sz="800" u="sng" dirty="0"/>
              <a:t>Digital’s Representations and Warranties</a:t>
            </a:r>
            <a:r>
              <a:rPr lang="en-US" sz="800" dirty="0"/>
              <a:t>.  2060 Digital represents and warrants that it shall structure, draft official rules and administer the Promotion, if applicable, in compliance with local, state and federal lottery laws and regulations.</a:t>
            </a:r>
          </a:p>
          <a:p>
            <a:pPr marL="228600" indent="-228600">
              <a:buFont typeface="+mj-lt"/>
              <a:buAutoNum type="arabicPeriod"/>
            </a:pPr>
            <a:endParaRPr lang="en-US" sz="800" b="1" dirty="0" smtClean="0"/>
          </a:p>
          <a:p>
            <a:pPr marL="228600" indent="-228600">
              <a:buFont typeface="+mj-lt"/>
              <a:buAutoNum type="arabicPeriod"/>
            </a:pPr>
            <a:r>
              <a:rPr lang="en-US" sz="800" b="1" dirty="0" smtClean="0"/>
              <a:t>Indemnification</a:t>
            </a:r>
            <a:r>
              <a:rPr lang="en-US" sz="800" b="1" dirty="0"/>
              <a:t>.  </a:t>
            </a:r>
            <a:r>
              <a:rPr lang="en-US" sz="800" dirty="0"/>
              <a:t>Each party (the “</a:t>
            </a:r>
            <a:r>
              <a:rPr lang="en-US" sz="800" b="1" dirty="0"/>
              <a:t>Indemnifying Party</a:t>
            </a:r>
            <a:r>
              <a:rPr lang="en-US" sz="800" dirty="0"/>
              <a:t>”) shall defend, indemnify, and hold harmless the other party, and its parent, subsidiaries, affiliates, directors, officers, employees, agents and representatives (collectively, the “</a:t>
            </a:r>
            <a:r>
              <a:rPr lang="en-US" sz="800" b="1" dirty="0"/>
              <a:t>Indemnified Party</a:t>
            </a:r>
            <a:r>
              <a:rPr lang="en-US" sz="800" dirty="0"/>
              <a:t>”) from and against all claims, demands, suits, losses, damages, costs, and expenses (including without limitation reasonable attorneys’ fees) arising out of or relating to a third party claim or demand against the Indemnified Party arising out of or relating to (</a:t>
            </a:r>
            <a:r>
              <a:rPr lang="en-US" sz="800" dirty="0" err="1"/>
              <a:t>i</a:t>
            </a:r>
            <a:r>
              <a:rPr lang="en-US" sz="800" dirty="0"/>
              <a:t>) the negligent acts, omissions, or willful misconduct by the Indemnifying Party; (ii) the breach of any obligation, representation, or warranty hereunder by the Indemnifying Party; or (iii) the violation of any applicable law, statute or regulation by the Indemnifying Party.</a:t>
            </a:r>
          </a:p>
          <a:p>
            <a:pPr marL="228600" indent="-228600">
              <a:buFont typeface="+mj-lt"/>
              <a:buAutoNum type="arabicPeriod"/>
            </a:pPr>
            <a:endParaRPr lang="en-US" sz="800" b="1" dirty="0" smtClean="0"/>
          </a:p>
          <a:p>
            <a:pPr marL="228600" indent="-228600">
              <a:buFont typeface="+mj-lt"/>
              <a:buAutoNum type="arabicPeriod"/>
            </a:pPr>
            <a:r>
              <a:rPr lang="en-US" sz="800" b="1" dirty="0" smtClean="0"/>
              <a:t>Term </a:t>
            </a:r>
            <a:r>
              <a:rPr lang="en-US" sz="800" b="1" dirty="0"/>
              <a:t>&amp; Termination.  </a:t>
            </a:r>
            <a:r>
              <a:rPr lang="en-US" sz="800" dirty="0"/>
              <a:t>The Term of this Agreement shall begin on the date of signature set forth on the Signature Page of the Proposal, and shall continue until terminated by either party by providing the other party at least 30 days written notice of its wish to terminate. </a:t>
            </a:r>
          </a:p>
          <a:p>
            <a:pPr marL="228600" indent="-228600">
              <a:buFont typeface="+mj-lt"/>
              <a:buAutoNum type="arabicPeriod"/>
            </a:pPr>
            <a:endParaRPr lang="en-US" sz="800" b="1" dirty="0" smtClean="0"/>
          </a:p>
          <a:p>
            <a:pPr marL="228600" indent="-228600">
              <a:buFont typeface="+mj-lt"/>
              <a:buAutoNum type="arabicPeriod"/>
            </a:pPr>
            <a:r>
              <a:rPr lang="en-US" sz="800" b="1" dirty="0" smtClean="0"/>
              <a:t>Warranty </a:t>
            </a:r>
            <a:r>
              <a:rPr lang="en-US" sz="800" b="1" dirty="0"/>
              <a:t>Disclaimer. </a:t>
            </a:r>
            <a:r>
              <a:rPr lang="en-US" sz="800" dirty="0"/>
              <a:t>EXCEPT FOR THE EXPRESS REPRESENTATION AND WARRANTY SET FORTH IN SECTION 3 HEREOF, 2060 DIGITAL MAKES NO REPRESENTATIONS OR WARRANTIES, EXPRESS OR IMPLIED, WHETHER WRITTEN OR ORAL, EITHER IN FACT OR BY OPERATION OF LAW, BY STATUTE, OR OTHERWISE, UNDER THIS AGREEMENT AND CLIENT SPECIFICALLY WAIVES ANY CLAIM IT HAS OR MAY HAVE IN THE FUTURE AGAINST 2060 DIGITAL FOR BREACH </a:t>
            </a:r>
            <a:r>
              <a:rPr lang="en-US" sz="800" dirty="0" smtClean="0"/>
              <a:t>OF </a:t>
            </a:r>
            <a:r>
              <a:rPr lang="en-US" sz="800" dirty="0"/>
              <a:t>ANY TYPE OF WARRANTY, INCLUDING WITHOUT LIMITATION, MERCHANTABILITY OR FITNESS FOR A PARTICULAR PURPOSE. 2060 DIGITAL DOES NOT GUARANTEE ANY SPECIFIC RESULTS OF THE SERVICES PROVIDED HEREUNDER WILL BE ERROR FREE OR UNINTERRUPTED. </a:t>
            </a:r>
            <a:endParaRPr lang="en-US" sz="800" dirty="0" smtClean="0"/>
          </a:p>
          <a:p>
            <a:pPr marL="228600" indent="-228600">
              <a:buFont typeface="+mj-lt"/>
              <a:buAutoNum type="arabicPeriod"/>
            </a:pPr>
            <a:endParaRPr lang="en-US" sz="800" dirty="0"/>
          </a:p>
          <a:p>
            <a:pPr marL="228600" indent="-228600">
              <a:buFont typeface="+mj-lt"/>
              <a:buAutoNum type="arabicPeriod"/>
            </a:pPr>
            <a:endParaRPr lang="en-US" sz="800" dirty="0" smtClean="0"/>
          </a:p>
          <a:p>
            <a:pPr marL="228600" indent="-228600">
              <a:buFont typeface="+mj-lt"/>
              <a:buAutoNum type="arabicPeriod"/>
            </a:pPr>
            <a:endParaRPr lang="en-US" sz="800" dirty="0"/>
          </a:p>
          <a:p>
            <a:pPr marL="228600" indent="-228600">
              <a:buFont typeface="+mj-lt"/>
              <a:buAutoNum type="arabicPeriod"/>
            </a:pPr>
            <a:endParaRPr lang="en-US" sz="800" dirty="0" smtClean="0"/>
          </a:p>
          <a:p>
            <a:pPr marL="228600" indent="-228600">
              <a:buFont typeface="+mj-lt"/>
              <a:buAutoNum type="arabicPeriod"/>
            </a:pPr>
            <a:endParaRPr lang="en-US" sz="800" dirty="0"/>
          </a:p>
          <a:p>
            <a:pPr marL="228600" indent="-228600">
              <a:buFont typeface="+mj-lt"/>
              <a:buAutoNum type="arabicPeriod"/>
            </a:pPr>
            <a:endParaRPr lang="en-US" sz="800" dirty="0" smtClean="0"/>
          </a:p>
          <a:p>
            <a:pPr marL="228600" indent="-228600">
              <a:buFont typeface="+mj-lt"/>
              <a:buAutoNum type="arabicPeriod"/>
            </a:pPr>
            <a:endParaRPr lang="en-US" sz="800" dirty="0"/>
          </a:p>
          <a:p>
            <a:pPr marL="228600" indent="-228600">
              <a:buFont typeface="+mj-lt"/>
              <a:buAutoNum type="arabicPeriod"/>
            </a:pPr>
            <a:endParaRPr lang="en-US" sz="800" dirty="0" smtClean="0"/>
          </a:p>
          <a:p>
            <a:pPr marL="228600" indent="-228600">
              <a:buFont typeface="+mj-lt"/>
              <a:buAutoNum type="arabicPeriod"/>
            </a:pPr>
            <a:endParaRPr lang="en-US" sz="800" dirty="0"/>
          </a:p>
          <a:p>
            <a:pPr marL="228600" indent="-228600">
              <a:buFont typeface="+mj-lt"/>
              <a:buAutoNum type="arabicPeriod"/>
            </a:pPr>
            <a:endParaRPr lang="en-US" sz="800" dirty="0" smtClean="0"/>
          </a:p>
          <a:p>
            <a:pPr marL="228600" indent="-228600">
              <a:buFont typeface="+mj-lt"/>
              <a:buAutoNum type="arabicPeriod"/>
            </a:pPr>
            <a:endParaRPr lang="en-US" sz="800" dirty="0"/>
          </a:p>
          <a:p>
            <a:pPr marL="228600" indent="-228600">
              <a:buFont typeface="+mj-lt"/>
              <a:buAutoNum type="arabicPeriod"/>
            </a:pPr>
            <a:endParaRPr lang="en-US" sz="800" dirty="0" smtClean="0"/>
          </a:p>
          <a:p>
            <a:pPr marL="228600" indent="-228600">
              <a:buFont typeface="+mj-lt"/>
              <a:buAutoNum type="arabicPeriod"/>
            </a:pPr>
            <a:endParaRPr lang="en-US" sz="800" dirty="0"/>
          </a:p>
          <a:p>
            <a:pPr marL="228600" indent="-228600">
              <a:buFont typeface="+mj-lt"/>
              <a:buAutoNum type="arabicPeriod"/>
            </a:pPr>
            <a:endParaRPr lang="en-US" sz="800" dirty="0" smtClean="0"/>
          </a:p>
          <a:p>
            <a:pPr marL="228600" indent="-228600">
              <a:buFont typeface="+mj-lt"/>
              <a:buAutoNum type="arabicPeriod"/>
            </a:pPr>
            <a:endParaRPr lang="en-US" sz="800" dirty="0"/>
          </a:p>
          <a:p>
            <a:pPr marL="228600" indent="-228600">
              <a:buFont typeface="+mj-lt"/>
              <a:buAutoNum type="arabicPeriod"/>
            </a:pPr>
            <a:endParaRPr lang="en-US" sz="800" dirty="0" smtClean="0"/>
          </a:p>
          <a:p>
            <a:pPr marL="228600" indent="-228600">
              <a:buFont typeface="+mj-lt"/>
              <a:buAutoNum type="arabicPeriod"/>
            </a:pPr>
            <a:endParaRPr lang="en-US" sz="800" dirty="0"/>
          </a:p>
          <a:p>
            <a:pPr marL="228600" indent="-228600">
              <a:buFont typeface="+mj-lt"/>
              <a:buAutoNum type="arabicPeriod"/>
            </a:pPr>
            <a:endParaRPr lang="en-US" sz="800" dirty="0" smtClean="0"/>
          </a:p>
          <a:p>
            <a:pPr marL="228600" indent="-228600">
              <a:buFont typeface="+mj-lt"/>
              <a:buAutoNum type="arabicPeriod"/>
            </a:pPr>
            <a:endParaRPr lang="en-US" sz="800" dirty="0"/>
          </a:p>
          <a:p>
            <a:pPr marL="228600" indent="-228600">
              <a:buFont typeface="+mj-lt"/>
              <a:buAutoNum type="arabicPeriod"/>
            </a:pPr>
            <a:endParaRPr lang="en-US" sz="800" dirty="0" smtClean="0"/>
          </a:p>
          <a:p>
            <a:pPr marL="228600" indent="-228600">
              <a:buFont typeface="+mj-lt"/>
              <a:buAutoNum type="arabicPeriod"/>
            </a:pPr>
            <a:endParaRPr lang="en-US" sz="800" dirty="0"/>
          </a:p>
          <a:p>
            <a:pPr marL="228600" indent="-228600">
              <a:buFont typeface="+mj-lt"/>
              <a:buAutoNum type="arabicPeriod"/>
            </a:pPr>
            <a:endParaRPr lang="en-US" sz="800" dirty="0" smtClean="0"/>
          </a:p>
          <a:p>
            <a:pPr marL="228600" indent="-228600">
              <a:buFont typeface="+mj-lt"/>
              <a:buAutoNum type="arabicPeriod"/>
            </a:pPr>
            <a:endParaRPr lang="en-US" sz="800" dirty="0"/>
          </a:p>
          <a:p>
            <a:pPr marL="228600" indent="-228600">
              <a:buFont typeface="+mj-lt"/>
              <a:buAutoNum type="arabicPeriod"/>
            </a:pPr>
            <a:endParaRPr lang="en-US" sz="800" dirty="0" smtClean="0"/>
          </a:p>
          <a:p>
            <a:pPr marL="228600" indent="-228600">
              <a:buFont typeface="+mj-lt"/>
              <a:buAutoNum type="arabicPeriod"/>
            </a:pPr>
            <a:endParaRPr lang="en-US" sz="800" dirty="0"/>
          </a:p>
          <a:p>
            <a:pPr marL="228600" indent="-228600">
              <a:buFont typeface="+mj-lt"/>
              <a:buAutoNum type="arabicPeriod"/>
            </a:pPr>
            <a:endParaRPr lang="en-US" sz="800" dirty="0" smtClean="0"/>
          </a:p>
          <a:p>
            <a:pPr marL="228600" indent="-228600">
              <a:buFont typeface="+mj-lt"/>
              <a:buAutoNum type="arabicPeriod"/>
            </a:pPr>
            <a:endParaRPr lang="en-US" sz="800" dirty="0"/>
          </a:p>
          <a:p>
            <a:pPr marL="228600" indent="-228600">
              <a:buFont typeface="+mj-lt"/>
              <a:buAutoNum type="arabicPeriod"/>
            </a:pPr>
            <a:endParaRPr lang="en-US" sz="800" dirty="0" smtClean="0"/>
          </a:p>
          <a:p>
            <a:pPr marL="228600" indent="-228600">
              <a:buFont typeface="+mj-lt"/>
              <a:buAutoNum type="arabicPeriod"/>
            </a:pPr>
            <a:endParaRPr lang="en-US" sz="800" dirty="0"/>
          </a:p>
          <a:p>
            <a:pPr marL="228600" indent="-228600">
              <a:buFont typeface="+mj-lt"/>
              <a:buAutoNum type="arabicPeriod"/>
            </a:pPr>
            <a:endParaRPr lang="en-US" sz="800" dirty="0" smtClean="0"/>
          </a:p>
          <a:p>
            <a:pPr marL="228600" indent="-228600">
              <a:buFont typeface="+mj-lt"/>
              <a:buAutoNum type="arabicPeriod"/>
            </a:pPr>
            <a:endParaRPr lang="en-US" sz="800" dirty="0"/>
          </a:p>
          <a:p>
            <a:pPr marL="228600" indent="-228600">
              <a:buFont typeface="+mj-lt"/>
              <a:buAutoNum type="arabicPeriod"/>
            </a:pPr>
            <a:endParaRPr lang="en-US" sz="800" dirty="0" smtClean="0"/>
          </a:p>
          <a:p>
            <a:pPr marL="228600" indent="-228600">
              <a:buFont typeface="+mj-lt"/>
              <a:buAutoNum type="arabicPeriod"/>
            </a:pPr>
            <a:endParaRPr lang="en-US" sz="800" dirty="0"/>
          </a:p>
          <a:p>
            <a:pPr marL="228600" indent="-228600">
              <a:buFont typeface="+mj-lt"/>
              <a:buAutoNum type="arabicPeriod"/>
            </a:pPr>
            <a:endParaRPr lang="en-US" sz="800" dirty="0" smtClean="0"/>
          </a:p>
          <a:p>
            <a:pPr marL="228600" indent="-228600">
              <a:buFont typeface="+mj-lt"/>
              <a:buAutoNum type="arabicPeriod"/>
            </a:pPr>
            <a:endParaRPr lang="en-US" sz="800" dirty="0"/>
          </a:p>
          <a:p>
            <a:pPr marL="228600" indent="-228600">
              <a:buFont typeface="+mj-lt"/>
              <a:buAutoNum type="arabicPeriod"/>
            </a:pPr>
            <a:endParaRPr lang="en-US" sz="800" dirty="0"/>
          </a:p>
          <a:p>
            <a:endParaRPr lang="en-US" sz="800" b="1" dirty="0" smtClean="0"/>
          </a:p>
          <a:p>
            <a:pPr marL="228600" indent="-228600">
              <a:buFont typeface="+mj-lt"/>
              <a:buAutoNum type="arabicPeriod" startAt="7"/>
            </a:pPr>
            <a:r>
              <a:rPr lang="en-US" sz="800" b="1" dirty="0" smtClean="0"/>
              <a:t>Limitation </a:t>
            </a:r>
            <a:r>
              <a:rPr lang="en-US" sz="800" b="1" dirty="0"/>
              <a:t>of Liability. </a:t>
            </a:r>
            <a:r>
              <a:rPr lang="en-US" sz="800" dirty="0"/>
              <a:t>NEITHER PARTY WILL BE LIABLE FOR ANY SPECIAL, INDIRECT, PUNITIVE, OR CONSEQUENTIAL DAMAGES, ARISING OUT OF OR RELATED TO THIS AGREEMENT AND THE SERVICES PROVIDED HEREUNDER, EVEN IF THE PARTIES HAVE KNOWLEDGE OF THE POSSIBILITY OF SUCH DAMAGES AND WHETHER OR NOT SUCH DAMAGES ARE FORESEEABLE. </a:t>
            </a:r>
          </a:p>
          <a:p>
            <a:pPr marL="228600" indent="-228600">
              <a:buFont typeface="+mj-lt"/>
              <a:buAutoNum type="arabicPeriod" startAt="7"/>
            </a:pPr>
            <a:endParaRPr lang="en-US" sz="800" b="1" dirty="0" smtClean="0"/>
          </a:p>
          <a:p>
            <a:pPr marL="228600" indent="-228600">
              <a:buFont typeface="+mj-lt"/>
              <a:buAutoNum type="arabicPeriod" startAt="7"/>
            </a:pPr>
            <a:r>
              <a:rPr lang="en-US" sz="800" b="1" dirty="0" smtClean="0"/>
              <a:t>Force </a:t>
            </a:r>
            <a:r>
              <a:rPr lang="en-US" sz="800" b="1" dirty="0"/>
              <a:t>Majeure.  </a:t>
            </a:r>
            <a:r>
              <a:rPr lang="en-US" sz="800" dirty="0"/>
              <a:t>Except for the obligation to make payments, nonperformance of either party shall be excused to the extent that such performance of contractual obligations is rendered impossible or impractical, either totally or in part, by any acts of God, strike, governmental acts or orders or restrictions, war, acts of terrorism, failure of suppliers, network or telecommunications outage, or any other reason where failure to perform is beyond the reasonable control of the non-performing party (collectively, “</a:t>
            </a:r>
            <a:r>
              <a:rPr lang="en-US" sz="800" b="1" dirty="0"/>
              <a:t>Force Majeure</a:t>
            </a:r>
            <a:r>
              <a:rPr lang="en-US" sz="800" dirty="0"/>
              <a:t>”). A Force Majeure event shall have the effect of suspending the obligations of the party which has invoked the provisions of this Section to the extent such obligations are affected by the Force Majeure. </a:t>
            </a:r>
          </a:p>
          <a:p>
            <a:pPr marL="228600" indent="-228600">
              <a:buFont typeface="+mj-lt"/>
              <a:buAutoNum type="arabicPeriod" startAt="7"/>
            </a:pPr>
            <a:endParaRPr lang="en-US" sz="800" b="1" dirty="0" smtClean="0"/>
          </a:p>
          <a:p>
            <a:pPr marL="228600" indent="-228600">
              <a:buFont typeface="+mj-lt"/>
              <a:buAutoNum type="arabicPeriod" startAt="7"/>
            </a:pPr>
            <a:r>
              <a:rPr lang="en-US" sz="800" b="1" dirty="0" smtClean="0"/>
              <a:t>Privacy</a:t>
            </a:r>
            <a:r>
              <a:rPr lang="en-US" sz="800" b="1" dirty="0"/>
              <a:t>.</a:t>
            </a:r>
            <a:r>
              <a:rPr lang="en-US" sz="800" dirty="0"/>
              <a:t>   2060 Digital guarantees that all information relating to the Services which is acquired by 2060 Digital, including but not limited to entrants personally identifiable information, will be held as confidential within 2060 Digital and will not be shared with any third party, and shall be held in conformity with all applicable laws and regulations. </a:t>
            </a:r>
          </a:p>
          <a:p>
            <a:pPr marL="228600" indent="-228600">
              <a:buFont typeface="+mj-lt"/>
              <a:buAutoNum type="arabicPeriod" startAt="7"/>
            </a:pPr>
            <a:endParaRPr lang="en-US" sz="800" b="1" dirty="0" smtClean="0"/>
          </a:p>
          <a:p>
            <a:pPr marL="228600" indent="-228600">
              <a:buFont typeface="+mj-lt"/>
              <a:buAutoNum type="arabicPeriod" startAt="7"/>
            </a:pPr>
            <a:r>
              <a:rPr lang="en-US" sz="800" b="1" dirty="0" smtClean="0"/>
              <a:t>Miscellaneous</a:t>
            </a:r>
            <a:r>
              <a:rPr lang="en-US" sz="800" b="1" dirty="0"/>
              <a:t>.  </a:t>
            </a:r>
            <a:endParaRPr lang="en-US" sz="800" b="1" dirty="0" smtClean="0"/>
          </a:p>
          <a:p>
            <a:pPr marL="707901" lvl="1" indent="-228600">
              <a:buFont typeface="+mj-lt"/>
              <a:buAutoNum type="alphaLcParenR"/>
            </a:pPr>
            <a:r>
              <a:rPr lang="en-US" sz="800" dirty="0" smtClean="0"/>
              <a:t>The </a:t>
            </a:r>
            <a:r>
              <a:rPr lang="en-US" sz="800" dirty="0"/>
              <a:t>parties understand and agree that 2060 Digital shall perform all services hereunder as an independent contractor, and that this Agreement does not create a joint venture, partnership, employment or agency relationship between 2060 Digital and </a:t>
            </a:r>
            <a:r>
              <a:rPr lang="en-US" sz="800" dirty="0" smtClean="0"/>
              <a:t>Client.</a:t>
            </a:r>
          </a:p>
          <a:p>
            <a:pPr marL="707901" lvl="1" indent="-228600">
              <a:buFont typeface="+mj-lt"/>
              <a:buAutoNum type="alphaLcParenR"/>
            </a:pPr>
            <a:r>
              <a:rPr lang="en-US" sz="800" dirty="0" smtClean="0"/>
              <a:t>This </a:t>
            </a:r>
            <a:r>
              <a:rPr lang="en-US" sz="800" dirty="0"/>
              <a:t>Agreement may not be assigned by Client without the prior written consent of 2060 Digital. This Agreement shall be binding upon and inure to the benefit of the parties, and their respective successors and permitted </a:t>
            </a:r>
            <a:r>
              <a:rPr lang="en-US" sz="800" dirty="0" smtClean="0"/>
              <a:t>assigns.</a:t>
            </a:r>
          </a:p>
          <a:p>
            <a:pPr marL="707901" lvl="1" indent="-228600">
              <a:buFont typeface="+mj-lt"/>
              <a:buAutoNum type="alphaLcParenR"/>
            </a:pPr>
            <a:r>
              <a:rPr lang="en-US" sz="800" dirty="0" smtClean="0"/>
              <a:t>This </a:t>
            </a:r>
            <a:r>
              <a:rPr lang="en-US" sz="800" dirty="0"/>
              <a:t>Agreement constitutes the entire agreement between 2060 Digital and Client with respect to the subject matter hereof</a:t>
            </a:r>
            <a:r>
              <a:rPr lang="en-US" sz="800" dirty="0" smtClean="0"/>
              <a:t>.</a:t>
            </a:r>
          </a:p>
          <a:p>
            <a:pPr marL="707901" lvl="1" indent="-228600">
              <a:buFont typeface="+mj-lt"/>
              <a:buAutoNum type="alphaLcParenR"/>
            </a:pPr>
            <a:r>
              <a:rPr lang="en-US" sz="800" dirty="0" smtClean="0"/>
              <a:t>All </a:t>
            </a:r>
            <a:r>
              <a:rPr lang="en-US" sz="800" dirty="0"/>
              <a:t>notices, consents and other communications hereunder must be in writing and will be deemed to have been duly given when delivered to the other party at the address provided herein</a:t>
            </a:r>
            <a:r>
              <a:rPr lang="en-US" sz="800" dirty="0" smtClean="0"/>
              <a:t>.</a:t>
            </a:r>
          </a:p>
          <a:p>
            <a:pPr marL="707901" lvl="1" indent="-228600">
              <a:buFont typeface="+mj-lt"/>
              <a:buAutoNum type="alphaLcParenR"/>
            </a:pPr>
            <a:r>
              <a:rPr lang="en-US" sz="800" dirty="0" smtClean="0"/>
              <a:t>This </a:t>
            </a:r>
            <a:r>
              <a:rPr lang="en-US" sz="800" dirty="0"/>
              <a:t>Agreement shall be construed in accordance with the laws of the State of Ohio without regard to conflict of law principles</a:t>
            </a:r>
            <a:r>
              <a:rPr lang="en-US" sz="800" dirty="0" smtClean="0"/>
              <a:t>.</a:t>
            </a:r>
          </a:p>
          <a:p>
            <a:pPr marL="707901" lvl="1" indent="-228600">
              <a:buFont typeface="+mj-lt"/>
              <a:buAutoNum type="alphaLcParenR"/>
            </a:pPr>
            <a:r>
              <a:rPr lang="en-US" sz="800" dirty="0" smtClean="0"/>
              <a:t> If </a:t>
            </a:r>
            <a:r>
              <a:rPr lang="en-US" sz="800" dirty="0"/>
              <a:t>any provision herein shall be deemed or declared unenforceable, invalid or void by a court of competent jurisdiction, the same shall not impair any of the other provisions contained herein which shall be enforced in accordance with their respective terms</a:t>
            </a:r>
            <a:r>
              <a:rPr lang="en-US" sz="800" dirty="0" smtClean="0"/>
              <a:t>.</a:t>
            </a:r>
          </a:p>
          <a:p>
            <a:pPr marL="707901" lvl="1" indent="-228600">
              <a:buFont typeface="+mj-lt"/>
              <a:buAutoNum type="alphaLcParenR"/>
            </a:pPr>
            <a:r>
              <a:rPr lang="en-US" sz="800" dirty="0" smtClean="0"/>
              <a:t>No </a:t>
            </a:r>
            <a:r>
              <a:rPr lang="en-US" sz="800" dirty="0"/>
              <a:t>failure or delay by either party hereto to exercise any right, power or privilege provided hereunder or by applicable law shall operate as a waiver thereof.  The remedies provided herein shall be cumulative and shall not be exclusive of any rights or remedies provided by law</a:t>
            </a:r>
            <a:r>
              <a:rPr lang="en-US" sz="800" dirty="0" smtClean="0"/>
              <a:t>.</a:t>
            </a:r>
          </a:p>
          <a:p>
            <a:pPr marL="707901" lvl="1" indent="-228600">
              <a:buFont typeface="+mj-lt"/>
              <a:buAutoNum type="alphaLcParenR"/>
            </a:pPr>
            <a:r>
              <a:rPr lang="en-US" sz="800" dirty="0" smtClean="0"/>
              <a:t>2060 </a:t>
            </a:r>
            <a:r>
              <a:rPr lang="en-US" sz="800" dirty="0"/>
              <a:t>Digital does not discriminate in the sale of advertising time, and will accept no advertising which is placed with an intent to discriminate on the basis of race or ethnicity. Client hereby certifies that it is not buying broadcasting air time under this Agreement for a discriminatory purpose, including but not limited to decisions not to place advertising on particular stations on the basis of race, national origin or ancestry</a:t>
            </a:r>
            <a:r>
              <a:rPr lang="en-US" sz="800" dirty="0" smtClean="0"/>
              <a:t>.</a:t>
            </a:r>
          </a:p>
          <a:p>
            <a:pPr marL="707901" lvl="1" indent="-228600">
              <a:buFont typeface="+mj-lt"/>
              <a:buAutoNum type="alphaLcParenR"/>
            </a:pPr>
            <a:r>
              <a:rPr lang="en-US" sz="800" dirty="0" smtClean="0"/>
              <a:t>Sections  </a:t>
            </a:r>
            <a:r>
              <a:rPr lang="en-US" sz="800" dirty="0"/>
              <a:t>2, 3, 4, 5, 6, 7, 9, and 10 will survive termination or expiration of this Agreement. </a:t>
            </a:r>
          </a:p>
        </p:txBody>
      </p:sp>
    </p:spTree>
    <p:extLst>
      <p:ext uri="{BB962C8B-B14F-4D97-AF65-F5344CB8AC3E}">
        <p14:creationId xmlns:p14="http://schemas.microsoft.com/office/powerpoint/2010/main" val="3891996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1"/>
          </p:nvPr>
        </p:nvSpPr>
        <p:spPr>
          <a:xfrm>
            <a:off x="2563175" y="1158994"/>
            <a:ext cx="4213010" cy="4284921"/>
          </a:xfrm>
        </p:spPr>
        <p:txBody>
          <a:bodyPr/>
          <a:lstStyle/>
          <a:p>
            <a:pPr>
              <a:spcBef>
                <a:spcPts val="0"/>
              </a:spcBef>
              <a:spcAft>
                <a:spcPts val="600"/>
              </a:spcAft>
            </a:pPr>
            <a:r>
              <a:rPr lang="en-US" sz="1500" b="1" dirty="0" smtClean="0"/>
              <a:t>EVERYONE IS USING IT</a:t>
            </a:r>
            <a:endParaRPr lang="en-US" sz="1500" dirty="0"/>
          </a:p>
          <a:p>
            <a:pPr>
              <a:spcBef>
                <a:spcPts val="0"/>
              </a:spcBef>
              <a:spcAft>
                <a:spcPts val="600"/>
              </a:spcAft>
            </a:pPr>
            <a:r>
              <a:rPr lang="en-US" sz="1200" dirty="0" smtClean="0"/>
              <a:t>Your customers are on social networks DAILY! </a:t>
            </a:r>
            <a:br>
              <a:rPr lang="en-US" sz="1200" dirty="0" smtClean="0"/>
            </a:br>
            <a:r>
              <a:rPr lang="en-US" sz="1200" dirty="0" smtClean="0"/>
              <a:t>There are </a:t>
            </a:r>
            <a:r>
              <a:rPr lang="en-US" sz="1200" b="1" dirty="0" smtClean="0"/>
              <a:t>OVER 1 billion monthly active Facebook users</a:t>
            </a:r>
            <a:r>
              <a:rPr lang="en-US" sz="1200" dirty="0" smtClean="0"/>
              <a:t>, half of which are using Facebook on a daily basis.</a:t>
            </a:r>
          </a:p>
          <a:p>
            <a:pPr>
              <a:spcBef>
                <a:spcPts val="0"/>
              </a:spcBef>
              <a:spcAft>
                <a:spcPts val="600"/>
              </a:spcAft>
            </a:pPr>
            <a:r>
              <a:rPr lang="en-US" sz="1200" dirty="0" smtClean="0"/>
              <a:t/>
            </a:r>
            <a:br>
              <a:rPr lang="en-US" sz="1200" dirty="0" smtClean="0"/>
            </a:br>
            <a:endParaRPr lang="en-US" sz="1200" dirty="0" smtClean="0"/>
          </a:p>
          <a:p>
            <a:pPr>
              <a:spcBef>
                <a:spcPts val="0"/>
              </a:spcBef>
              <a:spcAft>
                <a:spcPts val="600"/>
              </a:spcAft>
            </a:pPr>
            <a:endParaRPr lang="en-US" sz="1200" dirty="0"/>
          </a:p>
          <a:p>
            <a:pPr>
              <a:spcBef>
                <a:spcPts val="0"/>
              </a:spcBef>
              <a:spcAft>
                <a:spcPts val="600"/>
              </a:spcAft>
            </a:pPr>
            <a:endParaRPr lang="en-US" sz="1200" dirty="0" smtClean="0"/>
          </a:p>
          <a:p>
            <a:pPr>
              <a:spcBef>
                <a:spcPts val="0"/>
              </a:spcBef>
              <a:spcAft>
                <a:spcPts val="600"/>
              </a:spcAft>
            </a:pPr>
            <a:endParaRPr lang="en-US" sz="1200" dirty="0"/>
          </a:p>
          <a:p>
            <a:pPr>
              <a:spcBef>
                <a:spcPts val="0"/>
              </a:spcBef>
              <a:spcAft>
                <a:spcPts val="600"/>
              </a:spcAft>
            </a:pPr>
            <a:endParaRPr lang="en-US" sz="1200" dirty="0" smtClean="0"/>
          </a:p>
          <a:p>
            <a:pPr>
              <a:spcBef>
                <a:spcPts val="0"/>
              </a:spcBef>
              <a:spcAft>
                <a:spcPts val="600"/>
              </a:spcAft>
            </a:pPr>
            <a:endParaRPr lang="en-US" sz="1200" dirty="0"/>
          </a:p>
          <a:p>
            <a:pPr>
              <a:spcBef>
                <a:spcPts val="0"/>
              </a:spcBef>
              <a:spcAft>
                <a:spcPts val="600"/>
              </a:spcAft>
            </a:pPr>
            <a:endParaRPr lang="en-US" sz="1200" dirty="0" smtClean="0"/>
          </a:p>
          <a:p>
            <a:pPr>
              <a:spcBef>
                <a:spcPts val="0"/>
              </a:spcBef>
              <a:spcAft>
                <a:spcPts val="600"/>
              </a:spcAft>
            </a:pPr>
            <a:endParaRPr lang="en-US" sz="1200" dirty="0"/>
          </a:p>
          <a:p>
            <a:pPr>
              <a:spcBef>
                <a:spcPts val="0"/>
              </a:spcBef>
              <a:spcAft>
                <a:spcPts val="600"/>
              </a:spcAft>
            </a:pPr>
            <a:endParaRPr lang="en-US" sz="1200" dirty="0" smtClean="0"/>
          </a:p>
          <a:p>
            <a:pPr>
              <a:spcBef>
                <a:spcPts val="0"/>
              </a:spcBef>
              <a:spcAft>
                <a:spcPts val="600"/>
              </a:spcAft>
            </a:pPr>
            <a:r>
              <a:rPr lang="en-US" sz="1200" dirty="0" smtClean="0"/>
              <a:t>According to Facebook ad marketplace there is an estimated </a:t>
            </a:r>
            <a:r>
              <a:rPr lang="en-US" sz="1200" b="1" dirty="0" smtClean="0"/>
              <a:t>1,067,260 </a:t>
            </a:r>
            <a:r>
              <a:rPr lang="en-US" sz="1200" dirty="0" smtClean="0"/>
              <a:t>people on Facebook that live within </a:t>
            </a:r>
            <a:r>
              <a:rPr lang="en-US" sz="1200" b="1" dirty="0" smtClean="0"/>
              <a:t>50 miles of Cincinnati.  </a:t>
            </a:r>
            <a:r>
              <a:rPr lang="en-US" sz="1200" dirty="0" smtClean="0"/>
              <a:t>More </a:t>
            </a:r>
            <a:r>
              <a:rPr lang="en-US" sz="1200" dirty="0"/>
              <a:t>than half of these people log on daily for an average of 30 minutes </a:t>
            </a:r>
            <a:r>
              <a:rPr lang="en-US" sz="1200" dirty="0" smtClean="0"/>
              <a:t>each.</a:t>
            </a:r>
            <a:endParaRPr lang="en-US" sz="1200" dirty="0"/>
          </a:p>
          <a:p>
            <a:pPr>
              <a:spcBef>
                <a:spcPts val="0"/>
              </a:spcBef>
              <a:spcAft>
                <a:spcPts val="600"/>
              </a:spcAft>
            </a:pPr>
            <a:endParaRPr lang="en-US" sz="1200" b="1" dirty="0" smtClean="0"/>
          </a:p>
          <a:p>
            <a:pPr marL="285750" indent="-285750">
              <a:spcBef>
                <a:spcPts val="0"/>
              </a:spcBef>
              <a:spcAft>
                <a:spcPts val="600"/>
              </a:spcAft>
              <a:buFont typeface="Arial" pitchFamily="34" charset="0"/>
              <a:buChar char="•"/>
            </a:pPr>
            <a:endParaRPr lang="en-US" sz="1200" dirty="0" smtClean="0"/>
          </a:p>
          <a:p>
            <a:pPr>
              <a:spcBef>
                <a:spcPts val="0"/>
              </a:spcBef>
              <a:spcAft>
                <a:spcPts val="600"/>
              </a:spcAft>
            </a:pPr>
            <a:endParaRPr lang="en-US" sz="1200" dirty="0"/>
          </a:p>
          <a:p>
            <a:pPr marL="285750" indent="-285750">
              <a:spcBef>
                <a:spcPts val="0"/>
              </a:spcBef>
              <a:spcAft>
                <a:spcPts val="600"/>
              </a:spcAft>
              <a:buFont typeface="Arial" pitchFamily="34" charset="0"/>
              <a:buChar char="•"/>
            </a:pPr>
            <a:endParaRPr lang="en-US" sz="1200" dirty="0" smtClean="0"/>
          </a:p>
          <a:p>
            <a:pPr marL="285750" indent="-285750">
              <a:spcBef>
                <a:spcPts val="0"/>
              </a:spcBef>
              <a:spcAft>
                <a:spcPts val="600"/>
              </a:spcAft>
              <a:buFont typeface="Arial" pitchFamily="34" charset="0"/>
              <a:buChar char="•"/>
            </a:pPr>
            <a:endParaRPr lang="en-US" sz="1200" dirty="0"/>
          </a:p>
          <a:p>
            <a:pPr marL="285750" indent="-285750">
              <a:spcBef>
                <a:spcPts val="0"/>
              </a:spcBef>
              <a:spcAft>
                <a:spcPts val="600"/>
              </a:spcAft>
              <a:buFont typeface="Arial" pitchFamily="34" charset="0"/>
              <a:buChar char="•"/>
            </a:pPr>
            <a:endParaRPr lang="en-US" sz="1200" dirty="0" smtClean="0"/>
          </a:p>
          <a:p>
            <a:pPr marL="285750" indent="-285750">
              <a:spcBef>
                <a:spcPts val="0"/>
              </a:spcBef>
              <a:spcAft>
                <a:spcPts val="600"/>
              </a:spcAft>
              <a:buFont typeface="Arial" pitchFamily="34" charset="0"/>
              <a:buChar char="•"/>
            </a:pPr>
            <a:endParaRPr lang="en-US" sz="1200" dirty="0"/>
          </a:p>
          <a:p>
            <a:pPr marL="285750" indent="-285750">
              <a:spcBef>
                <a:spcPts val="0"/>
              </a:spcBef>
              <a:spcAft>
                <a:spcPts val="600"/>
              </a:spcAft>
              <a:buFont typeface="Arial" pitchFamily="34" charset="0"/>
              <a:buChar char="•"/>
            </a:pPr>
            <a:endParaRPr lang="en-US" sz="1200" dirty="0" smtClean="0"/>
          </a:p>
          <a:p>
            <a:pPr marL="285750" indent="-285750">
              <a:spcBef>
                <a:spcPts val="0"/>
              </a:spcBef>
              <a:spcAft>
                <a:spcPts val="600"/>
              </a:spcAft>
              <a:buFont typeface="Arial" pitchFamily="34" charset="0"/>
              <a:buChar char="•"/>
            </a:pPr>
            <a:endParaRPr lang="en-US" sz="1200" dirty="0"/>
          </a:p>
          <a:p>
            <a:pPr marL="285750" indent="-285750">
              <a:spcBef>
                <a:spcPts val="0"/>
              </a:spcBef>
              <a:spcAft>
                <a:spcPts val="600"/>
              </a:spcAft>
              <a:buFont typeface="Arial" pitchFamily="34" charset="0"/>
              <a:buChar char="•"/>
            </a:pPr>
            <a:endParaRPr lang="en-US" sz="1200" dirty="0" smtClean="0"/>
          </a:p>
          <a:p>
            <a:pPr marL="285750" indent="-285750">
              <a:spcBef>
                <a:spcPts val="0"/>
              </a:spcBef>
              <a:spcAft>
                <a:spcPts val="600"/>
              </a:spcAft>
              <a:buFont typeface="Arial" pitchFamily="34" charset="0"/>
              <a:buChar char="•"/>
            </a:pPr>
            <a:endParaRPr lang="en-US" sz="1200" dirty="0"/>
          </a:p>
          <a:p>
            <a:pPr marL="285750" indent="-285750">
              <a:spcBef>
                <a:spcPts val="0"/>
              </a:spcBef>
              <a:spcAft>
                <a:spcPts val="600"/>
              </a:spcAft>
              <a:buFont typeface="Arial" pitchFamily="34" charset="0"/>
              <a:buChar char="•"/>
            </a:pPr>
            <a:endParaRPr lang="en-US" sz="1200" dirty="0"/>
          </a:p>
        </p:txBody>
      </p:sp>
      <p:sp>
        <p:nvSpPr>
          <p:cNvPr id="4" name="Text Placeholder 3"/>
          <p:cNvSpPr>
            <a:spLocks noGrp="1"/>
          </p:cNvSpPr>
          <p:nvPr>
            <p:ph type="body" idx="15"/>
          </p:nvPr>
        </p:nvSpPr>
        <p:spPr/>
        <p:txBody>
          <a:bodyPr/>
          <a:lstStyle/>
          <a:p>
            <a:r>
              <a:rPr lang="en-US" dirty="0" smtClean="0"/>
              <a:t>Why Engage in Social Media?</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7834" y="1209739"/>
            <a:ext cx="685800" cy="6858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7834" y="3832963"/>
            <a:ext cx="685800" cy="6858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7834" y="2958555"/>
            <a:ext cx="685800" cy="6858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7834" y="2084147"/>
            <a:ext cx="685800" cy="6858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7834" y="4707370"/>
            <a:ext cx="685800" cy="685800"/>
          </a:xfrm>
          <a:prstGeom prst="rect">
            <a:avLst/>
          </a:prstGeom>
        </p:spPr>
      </p:pic>
      <p:sp>
        <p:nvSpPr>
          <p:cNvPr id="12" name="TextBox 11"/>
          <p:cNvSpPr txBox="1"/>
          <p:nvPr/>
        </p:nvSpPr>
        <p:spPr>
          <a:xfrm>
            <a:off x="419099" y="6753225"/>
            <a:ext cx="8243638" cy="200055"/>
          </a:xfrm>
          <a:prstGeom prst="rect">
            <a:avLst/>
          </a:prstGeom>
          <a:noFill/>
        </p:spPr>
        <p:txBody>
          <a:bodyPr wrap="square" rtlCol="0">
            <a:spAutoFit/>
          </a:bodyPr>
          <a:lstStyle/>
          <a:p>
            <a:r>
              <a:rPr lang="en-US" sz="700" i="1" dirty="0" smtClean="0">
                <a:solidFill>
                  <a:schemeClr val="bg2"/>
                </a:solidFill>
              </a:rPr>
              <a:t>Source: Nielsen; </a:t>
            </a:r>
            <a:r>
              <a:rPr lang="en-US" sz="700" dirty="0" smtClean="0">
                <a:solidFill>
                  <a:schemeClr val="bg2"/>
                </a:solidFill>
              </a:rPr>
              <a:t>http</a:t>
            </a:r>
            <a:r>
              <a:rPr lang="en-US" sz="700" dirty="0">
                <a:solidFill>
                  <a:schemeClr val="bg2"/>
                </a:solidFill>
              </a:rPr>
              <a:t>://thenextweb.com/facebook/2012/10/04/facebook-hits-1-billion-active-users/?utm_source=newsletter&amp;utm_medium=email&amp;utm_campaign=breakingnews</a:t>
            </a:r>
            <a:endParaRPr lang="en-US" sz="700" i="1" dirty="0">
              <a:solidFill>
                <a:schemeClr val="bg2"/>
              </a:solidFill>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668933" y="2212452"/>
            <a:ext cx="3085366" cy="23063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885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1"/>
          </p:nvPr>
        </p:nvSpPr>
        <p:spPr>
          <a:xfrm>
            <a:off x="2674937" y="1300480"/>
            <a:ext cx="5574983" cy="4132758"/>
          </a:xfrm>
        </p:spPr>
        <p:txBody>
          <a:bodyPr/>
          <a:lstStyle/>
          <a:p>
            <a:r>
              <a:rPr lang="en-US" sz="1500" b="1" dirty="0"/>
              <a:t>PEOPLE ARE SEARCHING FOR YOU ON SOCIAL MEDIA</a:t>
            </a:r>
            <a:r>
              <a:rPr lang="en-US" sz="1500" dirty="0"/>
              <a:t/>
            </a:r>
            <a:br>
              <a:rPr lang="en-US" sz="1500" dirty="0"/>
            </a:br>
            <a:r>
              <a:rPr lang="en-US" sz="1500" dirty="0"/>
              <a:t/>
            </a:r>
            <a:br>
              <a:rPr lang="en-US" sz="1500" dirty="0"/>
            </a:br>
            <a:r>
              <a:rPr lang="en-US" sz="1200" dirty="0"/>
              <a:t>U.S Internet Users Spend More Time on </a:t>
            </a:r>
            <a:r>
              <a:rPr lang="en-US" sz="1200" dirty="0" smtClean="0"/>
              <a:t>Facebook </a:t>
            </a:r>
            <a:r>
              <a:rPr lang="en-US" sz="1200" dirty="0"/>
              <a:t>than Any Other Web Brand</a:t>
            </a:r>
          </a:p>
        </p:txBody>
      </p:sp>
      <p:sp>
        <p:nvSpPr>
          <p:cNvPr id="4" name="Text Placeholder 3"/>
          <p:cNvSpPr>
            <a:spLocks noGrp="1"/>
          </p:cNvSpPr>
          <p:nvPr>
            <p:ph type="body" idx="15"/>
          </p:nvPr>
        </p:nvSpPr>
        <p:spPr/>
        <p:txBody>
          <a:bodyPr/>
          <a:lstStyle/>
          <a:p>
            <a:r>
              <a:rPr lang="en-US" dirty="0" smtClean="0"/>
              <a:t>Why Engage in Social Media?</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7834" y="1209739"/>
            <a:ext cx="685800" cy="6858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7834" y="3832963"/>
            <a:ext cx="685800" cy="6858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7834" y="2958555"/>
            <a:ext cx="685800" cy="6858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7834" y="2084147"/>
            <a:ext cx="685800" cy="6858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7834" y="4707370"/>
            <a:ext cx="685800" cy="685800"/>
          </a:xfrm>
          <a:prstGeom prst="rect">
            <a:avLst/>
          </a:prstGeom>
        </p:spPr>
      </p:pic>
      <p:sp>
        <p:nvSpPr>
          <p:cNvPr id="12" name="TextBox 11"/>
          <p:cNvSpPr txBox="1"/>
          <p:nvPr/>
        </p:nvSpPr>
        <p:spPr>
          <a:xfrm>
            <a:off x="419100" y="6753225"/>
            <a:ext cx="1933575" cy="246221"/>
          </a:xfrm>
          <a:prstGeom prst="rect">
            <a:avLst/>
          </a:prstGeom>
          <a:noFill/>
        </p:spPr>
        <p:txBody>
          <a:bodyPr wrap="square" rtlCol="0">
            <a:spAutoFit/>
          </a:bodyPr>
          <a:lstStyle/>
          <a:p>
            <a:r>
              <a:rPr lang="en-US" sz="1000" i="1" dirty="0" smtClean="0">
                <a:solidFill>
                  <a:schemeClr val="bg1"/>
                </a:solidFill>
              </a:rPr>
              <a:t>Source: Nielsen</a:t>
            </a:r>
            <a:endParaRPr lang="en-US" sz="1000" i="1" dirty="0">
              <a:solidFill>
                <a:schemeClr val="bg1"/>
              </a:solidFill>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50693" y="2427045"/>
            <a:ext cx="6681904" cy="2395728"/>
          </a:xfrm>
          <a:prstGeom prst="rect">
            <a:avLst/>
          </a:prstGeom>
        </p:spPr>
      </p:pic>
    </p:spTree>
    <p:extLst>
      <p:ext uri="{BB962C8B-B14F-4D97-AF65-F5344CB8AC3E}">
        <p14:creationId xmlns:p14="http://schemas.microsoft.com/office/powerpoint/2010/main" val="3907141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1"/>
          </p:nvPr>
        </p:nvSpPr>
        <p:spPr>
          <a:xfrm>
            <a:off x="2674936" y="1091167"/>
            <a:ext cx="4164013" cy="4284921"/>
          </a:xfrm>
        </p:spPr>
        <p:txBody>
          <a:bodyPr/>
          <a:lstStyle/>
          <a:p>
            <a:pPr>
              <a:spcBef>
                <a:spcPts val="0"/>
              </a:spcBef>
              <a:spcAft>
                <a:spcPts val="600"/>
              </a:spcAft>
            </a:pPr>
            <a:r>
              <a:rPr lang="en-US" sz="1500" b="1" dirty="0" smtClean="0"/>
              <a:t>IT’S THE NEW WORD OF MOUTH MARKETING</a:t>
            </a:r>
            <a:endParaRPr lang="en-US" sz="1200" b="1" dirty="0"/>
          </a:p>
          <a:p>
            <a:pPr>
              <a:spcBef>
                <a:spcPts val="0"/>
              </a:spcBef>
              <a:spcAft>
                <a:spcPts val="300"/>
              </a:spcAft>
            </a:pPr>
            <a:r>
              <a:rPr lang="en-US" sz="1200" dirty="0" smtClean="0"/>
              <a:t>Having a social </a:t>
            </a:r>
            <a:r>
              <a:rPr lang="en-US" sz="1200" dirty="0"/>
              <a:t>p</a:t>
            </a:r>
            <a:r>
              <a:rPr lang="en-US" sz="1200" dirty="0" smtClean="0"/>
              <a:t>resence allows you to effectively target your most valuable and profitable customers.</a:t>
            </a:r>
            <a:br>
              <a:rPr lang="en-US" sz="1200" dirty="0" smtClean="0"/>
            </a:br>
            <a:r>
              <a:rPr lang="en-US" sz="1200" dirty="0"/>
              <a:t/>
            </a:r>
            <a:br>
              <a:rPr lang="en-US" sz="1200" dirty="0"/>
            </a:br>
            <a:r>
              <a:rPr lang="en-US" sz="1200" dirty="0" smtClean="0"/>
              <a:t>79% of Facebook fans are significantly more likely to purchase and recommend your products or services.</a:t>
            </a:r>
          </a:p>
          <a:p>
            <a:pPr marL="342900" indent="-342900">
              <a:buFont typeface="+mj-lt"/>
              <a:buAutoNum type="arabicPeriod" startAt="3"/>
            </a:pPr>
            <a:endParaRPr lang="en-US" sz="1200" dirty="0"/>
          </a:p>
          <a:p>
            <a:pPr marL="342900" indent="-342900">
              <a:buFont typeface="+mj-lt"/>
              <a:buAutoNum type="arabicPeriod" startAt="3"/>
            </a:pPr>
            <a:endParaRPr lang="en-US" sz="1200" b="1" dirty="0" smtClean="0"/>
          </a:p>
          <a:p>
            <a:pPr marL="342900" indent="-342900">
              <a:buFont typeface="+mj-lt"/>
              <a:buAutoNum type="arabicPeriod" startAt="3"/>
            </a:pPr>
            <a:endParaRPr lang="en-US" sz="1200" b="1" dirty="0"/>
          </a:p>
          <a:p>
            <a:pPr marL="342900" indent="-342900">
              <a:buFont typeface="+mj-lt"/>
              <a:buAutoNum type="arabicPeriod" startAt="3"/>
            </a:pPr>
            <a:endParaRPr lang="en-US" sz="1200" b="1" dirty="0" smtClean="0"/>
          </a:p>
          <a:p>
            <a:pPr marL="342900" indent="-342900">
              <a:buFont typeface="+mj-lt"/>
              <a:buAutoNum type="arabicPeriod" startAt="3"/>
            </a:pPr>
            <a:endParaRPr lang="en-US" sz="1200" b="1" dirty="0" smtClean="0"/>
          </a:p>
          <a:p>
            <a:pPr marL="342900" indent="-342900">
              <a:buFont typeface="+mj-lt"/>
              <a:buAutoNum type="arabicPeriod" startAt="3"/>
            </a:pPr>
            <a:endParaRPr lang="en-US" sz="1200" b="1" dirty="0" smtClean="0"/>
          </a:p>
          <a:p>
            <a:pPr marL="342900" indent="-342900">
              <a:buFont typeface="+mj-lt"/>
              <a:buAutoNum type="arabicPeriod" startAt="3"/>
            </a:pPr>
            <a:endParaRPr lang="en-US" sz="1200" b="1" dirty="0"/>
          </a:p>
          <a:p>
            <a:pPr marL="342900" indent="-342900">
              <a:buFont typeface="+mj-lt"/>
              <a:buAutoNum type="arabicPeriod" startAt="3"/>
            </a:pPr>
            <a:endParaRPr lang="en-US" sz="1200" b="1" dirty="0" smtClean="0"/>
          </a:p>
          <a:p>
            <a:pPr>
              <a:spcBef>
                <a:spcPts val="0"/>
              </a:spcBef>
            </a:pPr>
            <a:endParaRPr lang="en-US" sz="1500" b="1" dirty="0" smtClean="0"/>
          </a:p>
          <a:p>
            <a:pPr>
              <a:spcBef>
                <a:spcPts val="0"/>
              </a:spcBef>
            </a:pPr>
            <a:r>
              <a:rPr lang="en-US" sz="1500" b="1" dirty="0" smtClean="0"/>
              <a:t>IF YOU DON’T HAVE A PRESENCE,  YOU HAVE </a:t>
            </a:r>
          </a:p>
          <a:p>
            <a:pPr>
              <a:spcBef>
                <a:spcPts val="0"/>
              </a:spcBef>
              <a:spcAft>
                <a:spcPts val="600"/>
              </a:spcAft>
            </a:pPr>
            <a:r>
              <a:rPr lang="en-US" sz="1500" b="1" dirty="0" smtClean="0"/>
              <a:t>NO WAY TO GUIDE THE CONVERSATION</a:t>
            </a:r>
          </a:p>
          <a:p>
            <a:pPr>
              <a:spcBef>
                <a:spcPts val="0"/>
              </a:spcBef>
              <a:spcAft>
                <a:spcPts val="600"/>
              </a:spcAft>
            </a:pPr>
            <a:r>
              <a:rPr lang="en-US" sz="1200" dirty="0" smtClean="0"/>
              <a:t>The conversation is happening every day on Facebook, Twitter, YouTube,  Pinterest, etc. and if you aren’t actively engaging,  you have no influence on the discussion.</a:t>
            </a:r>
            <a:endParaRPr lang="en-US" sz="1200" b="1" dirty="0" smtClean="0"/>
          </a:p>
          <a:p>
            <a:pPr marL="285750" indent="-285750">
              <a:buFont typeface="Arial" pitchFamily="34" charset="0"/>
              <a:buChar char="•"/>
            </a:pPr>
            <a:endParaRPr lang="en-US" sz="1200" dirty="0"/>
          </a:p>
          <a:p>
            <a:pPr marL="285750" indent="-285750">
              <a:buFont typeface="Arial" pitchFamily="34" charset="0"/>
              <a:buChar char="•"/>
            </a:pPr>
            <a:endParaRPr lang="en-US" sz="1200" dirty="0"/>
          </a:p>
        </p:txBody>
      </p:sp>
      <p:sp>
        <p:nvSpPr>
          <p:cNvPr id="4" name="Text Placeholder 3"/>
          <p:cNvSpPr>
            <a:spLocks noGrp="1"/>
          </p:cNvSpPr>
          <p:nvPr>
            <p:ph type="body" idx="15"/>
          </p:nvPr>
        </p:nvSpPr>
        <p:spPr/>
        <p:txBody>
          <a:bodyPr/>
          <a:lstStyle/>
          <a:p>
            <a:r>
              <a:rPr lang="en-US" dirty="0" smtClean="0"/>
              <a:t>Why Engage in Social Media?</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7834" y="1209739"/>
            <a:ext cx="685800" cy="6858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7834" y="3832963"/>
            <a:ext cx="685800" cy="6858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7834" y="2958555"/>
            <a:ext cx="685800" cy="6858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7834" y="2084147"/>
            <a:ext cx="685800" cy="6858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7834" y="4707370"/>
            <a:ext cx="685800" cy="685800"/>
          </a:xfrm>
          <a:prstGeom prst="rect">
            <a:avLst/>
          </a:prstGeom>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t="9682" b="18750"/>
          <a:stretch/>
        </p:blipFill>
        <p:spPr>
          <a:xfrm>
            <a:off x="2762250" y="2635217"/>
            <a:ext cx="2838450" cy="1435871"/>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419100" y="6753225"/>
            <a:ext cx="7305675" cy="200055"/>
          </a:xfrm>
          <a:prstGeom prst="rect">
            <a:avLst/>
          </a:prstGeom>
          <a:noFill/>
        </p:spPr>
        <p:txBody>
          <a:bodyPr wrap="square" rtlCol="0">
            <a:spAutoFit/>
          </a:bodyPr>
          <a:lstStyle/>
          <a:p>
            <a:r>
              <a:rPr lang="en-US" sz="700" i="1" dirty="0" smtClean="0">
                <a:solidFill>
                  <a:schemeClr val="bg2"/>
                </a:solidFill>
              </a:rPr>
              <a:t>Source: Nielsen; </a:t>
            </a:r>
            <a:r>
              <a:rPr lang="en-US" sz="700" dirty="0">
                <a:solidFill>
                  <a:schemeClr val="bg2"/>
                </a:solidFill>
              </a:rPr>
              <a:t>http://socialcommercetoday.com/statistics-say-facebook-fans-are-your-most-valuable-customers/</a:t>
            </a:r>
            <a:endParaRPr lang="en-US" sz="700" i="1" dirty="0">
              <a:solidFill>
                <a:schemeClr val="bg2"/>
              </a:solidFill>
            </a:endParaRPr>
          </a:p>
        </p:txBody>
      </p:sp>
    </p:spTree>
    <p:extLst>
      <p:ext uri="{BB962C8B-B14F-4D97-AF65-F5344CB8AC3E}">
        <p14:creationId xmlns:p14="http://schemas.microsoft.com/office/powerpoint/2010/main" val="40226075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 Placeholder 23"/>
          <p:cNvSpPr>
            <a:spLocks noGrp="1"/>
          </p:cNvSpPr>
          <p:nvPr>
            <p:ph type="body" idx="17"/>
          </p:nvPr>
        </p:nvSpPr>
        <p:spPr>
          <a:xfrm>
            <a:off x="388936" y="161483"/>
            <a:ext cx="7652005" cy="467168"/>
          </a:xfrm>
        </p:spPr>
        <p:txBody>
          <a:bodyPr/>
          <a:lstStyle/>
          <a:p>
            <a:r>
              <a:rPr lang="en-US" sz="1800" dirty="0" smtClean="0"/>
              <a:t>Why work with 2060 Digital?  </a:t>
            </a:r>
            <a:r>
              <a:rPr lang="en-US" sz="2000" dirty="0" smtClean="0">
                <a:ln>
                  <a:solidFill>
                    <a:schemeClr val="tx1"/>
                  </a:solidFill>
                </a:ln>
                <a:solidFill>
                  <a:schemeClr val="accent4"/>
                </a:solidFill>
                <a:effectLst>
                  <a:outerShdw blurRad="38100" dist="38100" dir="2700000" algn="tl">
                    <a:srgbClr val="000000">
                      <a:alpha val="43137"/>
                    </a:srgbClr>
                  </a:outerShdw>
                </a:effectLst>
              </a:rPr>
              <a:t>We have the EXPERTISE.</a:t>
            </a:r>
          </a:p>
        </p:txBody>
      </p:sp>
      <p:grpSp>
        <p:nvGrpSpPr>
          <p:cNvPr id="60" name="Group 59"/>
          <p:cNvGrpSpPr/>
          <p:nvPr/>
        </p:nvGrpSpPr>
        <p:grpSpPr>
          <a:xfrm>
            <a:off x="1530189" y="1152349"/>
            <a:ext cx="6109413" cy="1254447"/>
            <a:chOff x="2231858" y="1100036"/>
            <a:chExt cx="6109413" cy="1254447"/>
          </a:xfrm>
        </p:grpSpPr>
        <p:grpSp>
          <p:nvGrpSpPr>
            <p:cNvPr id="61" name="Group 60"/>
            <p:cNvGrpSpPr/>
            <p:nvPr/>
          </p:nvGrpSpPr>
          <p:grpSpPr>
            <a:xfrm>
              <a:off x="2231858" y="1100036"/>
              <a:ext cx="4972438" cy="1254447"/>
              <a:chOff x="2231858" y="1491335"/>
              <a:chExt cx="4972438" cy="1254447"/>
            </a:xfrm>
          </p:grpSpPr>
          <p:grpSp>
            <p:nvGrpSpPr>
              <p:cNvPr id="64" name="Group 63"/>
              <p:cNvGrpSpPr/>
              <p:nvPr/>
            </p:nvGrpSpPr>
            <p:grpSpPr>
              <a:xfrm>
                <a:off x="2231858" y="1491335"/>
                <a:ext cx="1324402" cy="1156250"/>
                <a:chOff x="6727670" y="224605"/>
                <a:chExt cx="1324402" cy="1156250"/>
              </a:xfrm>
            </p:grpSpPr>
            <p:pic>
              <p:nvPicPr>
                <p:cNvPr id="76" name="Picture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5236" y="224605"/>
                  <a:ext cx="549269" cy="799498"/>
                </a:xfrm>
                <a:prstGeom prst="rect">
                  <a:avLst/>
                </a:prstGeom>
                <a:ln>
                  <a:noFill/>
                </a:ln>
                <a:effectLst>
                  <a:outerShdw blurRad="292100" dist="139700" dir="2700000" algn="tl" rotWithShape="0">
                    <a:srgbClr val="333333">
                      <a:alpha val="65000"/>
                    </a:srgbClr>
                  </a:outerShdw>
                </a:effectLst>
              </p:spPr>
            </p:pic>
            <p:sp>
              <p:nvSpPr>
                <p:cNvPr id="77" name="TextBox 76"/>
                <p:cNvSpPr txBox="1"/>
                <p:nvPr/>
              </p:nvSpPr>
              <p:spPr>
                <a:xfrm>
                  <a:off x="6727670" y="1042301"/>
                  <a:ext cx="1324402" cy="338554"/>
                </a:xfrm>
                <a:prstGeom prst="rect">
                  <a:avLst/>
                </a:prstGeom>
                <a:noFill/>
              </p:spPr>
              <p:txBody>
                <a:bodyPr wrap="none" rtlCol="0">
                  <a:spAutoFit/>
                </a:bodyPr>
                <a:lstStyle/>
                <a:p>
                  <a:pPr algn="ctr"/>
                  <a:r>
                    <a:rPr lang="en-US" sz="900" b="1" dirty="0"/>
                    <a:t>Stephanie Tobias</a:t>
                  </a:r>
                </a:p>
                <a:p>
                  <a:pPr algn="ctr"/>
                  <a:r>
                    <a:rPr lang="en-US" sz="700" dirty="0"/>
                    <a:t>Director of Digital Operations</a:t>
                  </a:r>
                </a:p>
              </p:txBody>
            </p:sp>
          </p:grpSp>
          <p:grpSp>
            <p:nvGrpSpPr>
              <p:cNvPr id="65" name="Group 64"/>
              <p:cNvGrpSpPr/>
              <p:nvPr/>
            </p:nvGrpSpPr>
            <p:grpSpPr>
              <a:xfrm>
                <a:off x="3601073" y="1491335"/>
                <a:ext cx="1135247" cy="1254447"/>
                <a:chOff x="8096885" y="224605"/>
                <a:chExt cx="1135247" cy="1254447"/>
              </a:xfrm>
            </p:grpSpPr>
            <p:pic>
              <p:nvPicPr>
                <p:cNvPr id="74" name="Picture 7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9873" y="224605"/>
                  <a:ext cx="549269" cy="799498"/>
                </a:xfrm>
                <a:prstGeom prst="rect">
                  <a:avLst/>
                </a:prstGeom>
                <a:ln>
                  <a:noFill/>
                </a:ln>
                <a:effectLst>
                  <a:outerShdw blurRad="292100" dist="139700" dir="2700000" algn="tl" rotWithShape="0">
                    <a:srgbClr val="333333">
                      <a:alpha val="65000"/>
                    </a:srgbClr>
                  </a:outerShdw>
                </a:effectLst>
              </p:spPr>
            </p:pic>
            <p:sp>
              <p:nvSpPr>
                <p:cNvPr id="75" name="TextBox 74"/>
                <p:cNvSpPr txBox="1"/>
                <p:nvPr/>
              </p:nvSpPr>
              <p:spPr>
                <a:xfrm>
                  <a:off x="8096885" y="1032776"/>
                  <a:ext cx="1135247" cy="446276"/>
                </a:xfrm>
                <a:prstGeom prst="rect">
                  <a:avLst/>
                </a:prstGeom>
                <a:noFill/>
              </p:spPr>
              <p:txBody>
                <a:bodyPr wrap="none" rtlCol="0">
                  <a:spAutoFit/>
                </a:bodyPr>
                <a:lstStyle/>
                <a:p>
                  <a:pPr algn="ctr"/>
                  <a:r>
                    <a:rPr lang="en-US" sz="900" b="1" dirty="0"/>
                    <a:t>Rob McCracken</a:t>
                  </a:r>
                </a:p>
                <a:p>
                  <a:pPr algn="ctr"/>
                  <a:r>
                    <a:rPr lang="en-US" sz="700" dirty="0"/>
                    <a:t>Director of Business </a:t>
                  </a:r>
                </a:p>
                <a:p>
                  <a:pPr algn="ctr"/>
                  <a:r>
                    <a:rPr lang="en-US" sz="700" dirty="0"/>
                    <a:t>Development &amp; Strategy</a:t>
                  </a:r>
                </a:p>
              </p:txBody>
            </p:sp>
          </p:grpSp>
          <p:grpSp>
            <p:nvGrpSpPr>
              <p:cNvPr id="67" name="Group 66"/>
              <p:cNvGrpSpPr/>
              <p:nvPr/>
            </p:nvGrpSpPr>
            <p:grpSpPr>
              <a:xfrm>
                <a:off x="5924779" y="1491335"/>
                <a:ext cx="1279517" cy="1107275"/>
                <a:chOff x="217229" y="1431722"/>
                <a:chExt cx="1279517" cy="1107275"/>
              </a:xfrm>
            </p:grpSpPr>
            <p:pic>
              <p:nvPicPr>
                <p:cNvPr id="72" name="Picture 7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352" y="1431722"/>
                  <a:ext cx="549269" cy="799498"/>
                </a:xfrm>
                <a:prstGeom prst="rect">
                  <a:avLst/>
                </a:prstGeom>
                <a:ln>
                  <a:noFill/>
                </a:ln>
                <a:effectLst>
                  <a:outerShdw blurRad="292100" dist="139700" dir="2700000" algn="tl" rotWithShape="0">
                    <a:srgbClr val="333333">
                      <a:alpha val="65000"/>
                    </a:srgbClr>
                  </a:outerShdw>
                </a:effectLst>
              </p:spPr>
            </p:pic>
            <p:sp>
              <p:nvSpPr>
                <p:cNvPr id="73" name="TextBox 72"/>
                <p:cNvSpPr txBox="1"/>
                <p:nvPr/>
              </p:nvSpPr>
              <p:spPr>
                <a:xfrm>
                  <a:off x="217229" y="2231220"/>
                  <a:ext cx="1279517" cy="307777"/>
                </a:xfrm>
                <a:prstGeom prst="rect">
                  <a:avLst/>
                </a:prstGeom>
                <a:noFill/>
              </p:spPr>
              <p:txBody>
                <a:bodyPr wrap="none" rtlCol="0">
                  <a:spAutoFit/>
                </a:bodyPr>
                <a:lstStyle/>
                <a:p>
                  <a:pPr algn="ctr"/>
                  <a:r>
                    <a:rPr lang="en-US" sz="800" b="1" dirty="0"/>
                    <a:t>Julie Hauck</a:t>
                  </a:r>
                </a:p>
                <a:p>
                  <a:pPr algn="ctr"/>
                  <a:r>
                    <a:rPr lang="en-US" sz="600" dirty="0"/>
                    <a:t>Director of Social Media Strategy </a:t>
                  </a:r>
                </a:p>
              </p:txBody>
            </p:sp>
          </p:grpSp>
          <p:grpSp>
            <p:nvGrpSpPr>
              <p:cNvPr id="68" name="Group 67"/>
              <p:cNvGrpSpPr/>
              <p:nvPr/>
            </p:nvGrpSpPr>
            <p:grpSpPr>
              <a:xfrm>
                <a:off x="4906701" y="1491335"/>
                <a:ext cx="877164" cy="1245774"/>
                <a:chOff x="4433418" y="1431722"/>
                <a:chExt cx="877164" cy="1245774"/>
              </a:xfrm>
            </p:grpSpPr>
            <p:sp>
              <p:nvSpPr>
                <p:cNvPr id="70" name="TextBox 69"/>
                <p:cNvSpPr txBox="1"/>
                <p:nvPr/>
              </p:nvSpPr>
              <p:spPr>
                <a:xfrm>
                  <a:off x="4433418" y="2231220"/>
                  <a:ext cx="877164" cy="446276"/>
                </a:xfrm>
                <a:prstGeom prst="rect">
                  <a:avLst/>
                </a:prstGeom>
                <a:noFill/>
              </p:spPr>
              <p:txBody>
                <a:bodyPr wrap="none" rtlCol="0">
                  <a:spAutoFit/>
                </a:bodyPr>
                <a:lstStyle/>
                <a:p>
                  <a:pPr algn="ctr"/>
                  <a:r>
                    <a:rPr lang="en-US" sz="900" b="1" dirty="0"/>
                    <a:t>Hillary Kelly</a:t>
                  </a:r>
                </a:p>
                <a:p>
                  <a:pPr algn="ctr"/>
                  <a:r>
                    <a:rPr lang="en-US" sz="700" dirty="0"/>
                    <a:t>Social and Digital </a:t>
                  </a:r>
                </a:p>
                <a:p>
                  <a:pPr algn="ctr"/>
                  <a:r>
                    <a:rPr lang="en-US" sz="700" dirty="0"/>
                    <a:t>Consultant</a:t>
                  </a:r>
                </a:p>
              </p:txBody>
            </p:sp>
            <p:pic>
              <p:nvPicPr>
                <p:cNvPr id="71" name="Picture 7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97365" y="1431722"/>
                  <a:ext cx="549269" cy="799498"/>
                </a:xfrm>
                <a:prstGeom prst="rect">
                  <a:avLst/>
                </a:prstGeom>
                <a:ln>
                  <a:noFill/>
                </a:ln>
                <a:effectLst>
                  <a:outerShdw blurRad="292100" dist="139700" dir="2700000" algn="tl" rotWithShape="0">
                    <a:srgbClr val="333333">
                      <a:alpha val="65000"/>
                    </a:srgbClr>
                  </a:outerShdw>
                </a:effectLst>
              </p:spPr>
            </p:pic>
          </p:grpSp>
        </p:grpSp>
        <p:sp>
          <p:nvSpPr>
            <p:cNvPr id="62" name="TextBox 61"/>
            <p:cNvSpPr txBox="1"/>
            <p:nvPr/>
          </p:nvSpPr>
          <p:spPr>
            <a:xfrm>
              <a:off x="7230069" y="1882289"/>
              <a:ext cx="1111202" cy="338554"/>
            </a:xfrm>
            <a:prstGeom prst="rect">
              <a:avLst/>
            </a:prstGeom>
            <a:noFill/>
          </p:spPr>
          <p:txBody>
            <a:bodyPr wrap="none" rtlCol="0">
              <a:spAutoFit/>
            </a:bodyPr>
            <a:lstStyle/>
            <a:p>
              <a:pPr algn="ctr"/>
              <a:r>
                <a:rPr lang="en-US" sz="900" b="1" dirty="0"/>
                <a:t>Robin Griteman</a:t>
              </a:r>
            </a:p>
            <a:p>
              <a:pPr algn="ctr"/>
              <a:r>
                <a:rPr lang="en-US" sz="700" dirty="0"/>
                <a:t>Client Content Manager</a:t>
              </a:r>
            </a:p>
          </p:txBody>
        </p:sp>
        <p:pic>
          <p:nvPicPr>
            <p:cNvPr id="63" name="Picture 6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11031" y="1100097"/>
              <a:ext cx="549269" cy="799498"/>
            </a:xfrm>
            <a:prstGeom prst="rect">
              <a:avLst/>
            </a:prstGeom>
            <a:ln>
              <a:noFill/>
            </a:ln>
            <a:effectLst>
              <a:outerShdw blurRad="292100" dist="139700" dir="2700000" algn="tl" rotWithShape="0">
                <a:srgbClr val="333333">
                  <a:alpha val="65000"/>
                </a:srgbClr>
              </a:outerShdw>
            </a:effectLst>
          </p:spPr>
        </p:pic>
      </p:grpSp>
      <p:pic>
        <p:nvPicPr>
          <p:cNvPr id="112" name="Picture 111"/>
          <p:cNvPicPr>
            <a:picLocks noChangeAspect="1"/>
          </p:cNvPicPr>
          <p:nvPr/>
        </p:nvPicPr>
        <p:blipFill rotWithShape="1">
          <a:blip r:embed="rId8" cstate="print">
            <a:extLst>
              <a:ext uri="{28A0092B-C50C-407E-A947-70E740481C1C}">
                <a14:useLocalDpi xmlns:a14="http://schemas.microsoft.com/office/drawing/2010/main" val="0"/>
              </a:ext>
            </a:extLst>
          </a:blip>
          <a:srcRect l="14385" t="21321" r="55306" b="12567"/>
          <a:stretch/>
        </p:blipFill>
        <p:spPr>
          <a:xfrm>
            <a:off x="5427274" y="2606903"/>
            <a:ext cx="533157" cy="749530"/>
          </a:xfrm>
          <a:prstGeom prst="rect">
            <a:avLst/>
          </a:prstGeom>
          <a:ln>
            <a:noFill/>
          </a:ln>
          <a:effectLst>
            <a:outerShdw blurRad="292100" dist="139700" dir="2700000" algn="tl" rotWithShape="0">
              <a:srgbClr val="333333">
                <a:alpha val="65000"/>
              </a:srgbClr>
            </a:outerShdw>
          </a:effectLst>
        </p:spPr>
      </p:pic>
      <p:pic>
        <p:nvPicPr>
          <p:cNvPr id="113" name="Picture 112"/>
          <p:cNvPicPr>
            <a:picLocks noChangeAspect="1"/>
          </p:cNvPicPr>
          <p:nvPr/>
        </p:nvPicPr>
        <p:blipFill rotWithShape="1">
          <a:blip r:embed="rId9" cstate="print">
            <a:extLst>
              <a:ext uri="{28A0092B-C50C-407E-A947-70E740481C1C}">
                <a14:useLocalDpi xmlns:a14="http://schemas.microsoft.com/office/drawing/2010/main" val="0"/>
              </a:ext>
            </a:extLst>
          </a:blip>
          <a:srcRect l="50000" t="8171" r="14849" b="8171"/>
          <a:stretch/>
        </p:blipFill>
        <p:spPr>
          <a:xfrm>
            <a:off x="2042511" y="2606903"/>
            <a:ext cx="488640" cy="749530"/>
          </a:xfrm>
          <a:prstGeom prst="rect">
            <a:avLst/>
          </a:prstGeom>
          <a:ln>
            <a:noFill/>
          </a:ln>
          <a:effectLst>
            <a:outerShdw blurRad="292100" dist="139700" dir="2700000" algn="tl" rotWithShape="0">
              <a:srgbClr val="333333">
                <a:alpha val="65000"/>
              </a:srgbClr>
            </a:outerShdw>
          </a:effectLst>
        </p:spPr>
      </p:pic>
      <p:grpSp>
        <p:nvGrpSpPr>
          <p:cNvPr id="116" name="Group 115"/>
          <p:cNvGrpSpPr/>
          <p:nvPr/>
        </p:nvGrpSpPr>
        <p:grpSpPr>
          <a:xfrm>
            <a:off x="649359" y="4116499"/>
            <a:ext cx="944490" cy="1179582"/>
            <a:chOff x="4421293" y="2821064"/>
            <a:chExt cx="977612" cy="1258220"/>
          </a:xfrm>
        </p:grpSpPr>
        <p:pic>
          <p:nvPicPr>
            <p:cNvPr id="123" name="Picture 1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43597" y="2821064"/>
              <a:ext cx="532998" cy="799498"/>
            </a:xfrm>
            <a:prstGeom prst="rect">
              <a:avLst/>
            </a:prstGeom>
            <a:ln>
              <a:noFill/>
            </a:ln>
            <a:effectLst>
              <a:outerShdw blurRad="292100" dist="139700" dir="2700000" algn="tl" rotWithShape="0">
                <a:srgbClr val="333333">
                  <a:alpha val="65000"/>
                </a:srgbClr>
              </a:outerShdw>
            </a:effectLst>
          </p:spPr>
        </p:pic>
        <p:sp>
          <p:nvSpPr>
            <p:cNvPr id="124" name="TextBox 123"/>
            <p:cNvSpPr txBox="1"/>
            <p:nvPr/>
          </p:nvSpPr>
          <p:spPr>
            <a:xfrm>
              <a:off x="4421293" y="3603256"/>
              <a:ext cx="977612" cy="476028"/>
            </a:xfrm>
            <a:prstGeom prst="rect">
              <a:avLst/>
            </a:prstGeom>
            <a:noFill/>
          </p:spPr>
          <p:txBody>
            <a:bodyPr wrap="none" rtlCol="0">
              <a:spAutoFit/>
            </a:bodyPr>
            <a:lstStyle/>
            <a:p>
              <a:pPr algn="ctr"/>
              <a:r>
                <a:rPr lang="en-US" sz="900" b="1" dirty="0"/>
                <a:t>Ryan </a:t>
              </a:r>
              <a:r>
                <a:rPr lang="en-US" sz="900" b="1" dirty="0" err="1"/>
                <a:t>Benhase</a:t>
              </a:r>
              <a:r>
                <a:rPr lang="en-US" sz="900" b="1" dirty="0"/>
                <a:t> </a:t>
              </a:r>
            </a:p>
            <a:p>
              <a:pPr algn="ctr"/>
              <a:r>
                <a:rPr lang="en-US" sz="700" dirty="0"/>
                <a:t>Web/Systems </a:t>
              </a:r>
            </a:p>
            <a:p>
              <a:pPr algn="ctr"/>
              <a:r>
                <a:rPr lang="en-US" sz="700" dirty="0"/>
                <a:t>Developer</a:t>
              </a:r>
            </a:p>
          </p:txBody>
        </p:sp>
      </p:grpSp>
      <p:grpSp>
        <p:nvGrpSpPr>
          <p:cNvPr id="130" name="Group 129"/>
          <p:cNvGrpSpPr/>
          <p:nvPr/>
        </p:nvGrpSpPr>
        <p:grpSpPr>
          <a:xfrm>
            <a:off x="2919800" y="4116497"/>
            <a:ext cx="958917" cy="1095832"/>
            <a:chOff x="372945" y="4181956"/>
            <a:chExt cx="992545" cy="1168888"/>
          </a:xfrm>
        </p:grpSpPr>
        <p:pic>
          <p:nvPicPr>
            <p:cNvPr id="131" name="Picture 13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4583" y="4181956"/>
              <a:ext cx="549269" cy="799498"/>
            </a:xfrm>
            <a:prstGeom prst="rect">
              <a:avLst/>
            </a:prstGeom>
            <a:ln>
              <a:noFill/>
            </a:ln>
            <a:effectLst>
              <a:outerShdw blurRad="292100" dist="139700" dir="2700000" algn="tl" rotWithShape="0">
                <a:srgbClr val="333333">
                  <a:alpha val="65000"/>
                </a:srgbClr>
              </a:outerShdw>
            </a:effectLst>
          </p:spPr>
        </p:pic>
        <p:sp>
          <p:nvSpPr>
            <p:cNvPr id="133" name="TextBox 132"/>
            <p:cNvSpPr txBox="1"/>
            <p:nvPr/>
          </p:nvSpPr>
          <p:spPr>
            <a:xfrm>
              <a:off x="372945" y="4989720"/>
              <a:ext cx="992545" cy="361124"/>
            </a:xfrm>
            <a:prstGeom prst="rect">
              <a:avLst/>
            </a:prstGeom>
            <a:noFill/>
          </p:spPr>
          <p:txBody>
            <a:bodyPr wrap="none" rtlCol="0">
              <a:spAutoFit/>
            </a:bodyPr>
            <a:lstStyle/>
            <a:p>
              <a:pPr algn="ctr"/>
              <a:r>
                <a:rPr lang="en-US" sz="900" b="1" dirty="0"/>
                <a:t>Katie Billhimer</a:t>
              </a:r>
            </a:p>
            <a:p>
              <a:pPr algn="ctr"/>
              <a:r>
                <a:rPr lang="en-US" sz="700" dirty="0"/>
                <a:t>Digital Designer</a:t>
              </a:r>
            </a:p>
          </p:txBody>
        </p:sp>
      </p:grpSp>
      <p:grpSp>
        <p:nvGrpSpPr>
          <p:cNvPr id="134" name="Group 133"/>
          <p:cNvGrpSpPr/>
          <p:nvPr/>
        </p:nvGrpSpPr>
        <p:grpSpPr>
          <a:xfrm>
            <a:off x="7329023" y="2606905"/>
            <a:ext cx="1103187" cy="1169588"/>
            <a:chOff x="5630567" y="2831724"/>
            <a:chExt cx="1141875" cy="1247560"/>
          </a:xfrm>
        </p:grpSpPr>
        <p:pic>
          <p:nvPicPr>
            <p:cNvPr id="135" name="Picture 13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38555" y="2831724"/>
              <a:ext cx="525892" cy="788839"/>
            </a:xfrm>
            <a:prstGeom prst="rect">
              <a:avLst/>
            </a:prstGeom>
            <a:ln>
              <a:noFill/>
            </a:ln>
            <a:effectLst>
              <a:outerShdw blurRad="292100" dist="139700" dir="2700000" algn="tl" rotWithShape="0">
                <a:srgbClr val="333333">
                  <a:alpha val="65000"/>
                </a:srgbClr>
              </a:outerShdw>
            </a:effectLst>
          </p:spPr>
        </p:pic>
        <p:sp>
          <p:nvSpPr>
            <p:cNvPr id="136" name="TextBox 135"/>
            <p:cNvSpPr txBox="1"/>
            <p:nvPr/>
          </p:nvSpPr>
          <p:spPr>
            <a:xfrm>
              <a:off x="5630567" y="3603256"/>
              <a:ext cx="1141875" cy="476028"/>
            </a:xfrm>
            <a:prstGeom prst="rect">
              <a:avLst/>
            </a:prstGeom>
            <a:noFill/>
          </p:spPr>
          <p:txBody>
            <a:bodyPr wrap="none" rtlCol="0">
              <a:spAutoFit/>
            </a:bodyPr>
            <a:lstStyle/>
            <a:p>
              <a:pPr algn="ctr"/>
              <a:r>
                <a:rPr lang="en-US" sz="900" b="1" dirty="0"/>
                <a:t>Gary Kelley</a:t>
              </a:r>
            </a:p>
            <a:p>
              <a:pPr algn="ctr"/>
              <a:r>
                <a:rPr lang="en-US" sz="700" dirty="0"/>
                <a:t>Senior Designer/ </a:t>
              </a:r>
            </a:p>
            <a:p>
              <a:pPr algn="ctr"/>
              <a:r>
                <a:rPr lang="en-US" sz="700" dirty="0"/>
                <a:t>Development Specialist</a:t>
              </a:r>
            </a:p>
          </p:txBody>
        </p:sp>
      </p:grpSp>
      <p:grpSp>
        <p:nvGrpSpPr>
          <p:cNvPr id="137" name="Group 136"/>
          <p:cNvGrpSpPr/>
          <p:nvPr/>
        </p:nvGrpSpPr>
        <p:grpSpPr>
          <a:xfrm>
            <a:off x="5293031" y="4111473"/>
            <a:ext cx="742511" cy="1068885"/>
            <a:chOff x="1827930" y="4210699"/>
            <a:chExt cx="768550" cy="1140144"/>
          </a:xfrm>
        </p:grpSpPr>
        <p:sp>
          <p:nvSpPr>
            <p:cNvPr id="138" name="TextBox 137"/>
            <p:cNvSpPr txBox="1"/>
            <p:nvPr/>
          </p:nvSpPr>
          <p:spPr>
            <a:xfrm>
              <a:off x="1827930" y="4989719"/>
              <a:ext cx="768550" cy="361124"/>
            </a:xfrm>
            <a:prstGeom prst="rect">
              <a:avLst/>
            </a:prstGeom>
            <a:noFill/>
          </p:spPr>
          <p:txBody>
            <a:bodyPr wrap="none" rtlCol="0">
              <a:spAutoFit/>
            </a:bodyPr>
            <a:lstStyle/>
            <a:p>
              <a:pPr algn="ctr"/>
              <a:r>
                <a:rPr lang="en-US" sz="900" b="1" dirty="0"/>
                <a:t>Bud Stross</a:t>
              </a:r>
            </a:p>
            <a:p>
              <a:pPr algn="ctr"/>
              <a:r>
                <a:rPr lang="en-US" sz="700" dirty="0"/>
                <a:t>Videographer</a:t>
              </a:r>
            </a:p>
          </p:txBody>
        </p:sp>
        <p:pic>
          <p:nvPicPr>
            <p:cNvPr id="139" name="Picture 13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37570" y="4210699"/>
              <a:ext cx="549269" cy="799498"/>
            </a:xfrm>
            <a:prstGeom prst="rect">
              <a:avLst/>
            </a:prstGeom>
            <a:ln>
              <a:noFill/>
            </a:ln>
            <a:effectLst>
              <a:outerShdw blurRad="292100" dist="139700" dir="2700000" algn="tl" rotWithShape="0">
                <a:srgbClr val="333333">
                  <a:alpha val="65000"/>
                </a:srgbClr>
              </a:outerShdw>
            </a:effectLst>
          </p:spPr>
        </p:pic>
      </p:grpSp>
      <p:grpSp>
        <p:nvGrpSpPr>
          <p:cNvPr id="140" name="Group 139"/>
          <p:cNvGrpSpPr/>
          <p:nvPr/>
        </p:nvGrpSpPr>
        <p:grpSpPr>
          <a:xfrm>
            <a:off x="6230493" y="4116497"/>
            <a:ext cx="1130439" cy="1203555"/>
            <a:chOff x="6842928" y="4181956"/>
            <a:chExt cx="1170083" cy="1283793"/>
          </a:xfrm>
        </p:grpSpPr>
        <p:sp>
          <p:nvSpPr>
            <p:cNvPr id="141" name="TextBox 140"/>
            <p:cNvSpPr txBox="1"/>
            <p:nvPr/>
          </p:nvSpPr>
          <p:spPr>
            <a:xfrm>
              <a:off x="6842928" y="4989721"/>
              <a:ext cx="1170083" cy="476028"/>
            </a:xfrm>
            <a:prstGeom prst="rect">
              <a:avLst/>
            </a:prstGeom>
            <a:noFill/>
          </p:spPr>
          <p:txBody>
            <a:bodyPr wrap="none" rtlCol="0">
              <a:spAutoFit/>
            </a:bodyPr>
            <a:lstStyle/>
            <a:p>
              <a:pPr algn="ctr"/>
              <a:r>
                <a:rPr lang="en-US" sz="900" b="1" dirty="0"/>
                <a:t>Michelle Jata</a:t>
              </a:r>
            </a:p>
            <a:p>
              <a:pPr algn="ctr"/>
              <a:r>
                <a:rPr lang="en-US" sz="700" dirty="0"/>
                <a:t>Client Services Director, </a:t>
              </a:r>
              <a:br>
                <a:rPr lang="en-US" sz="700" dirty="0"/>
              </a:br>
              <a:r>
                <a:rPr lang="en-US" sz="700" dirty="0" err="1"/>
                <a:t>HalfPriceCincy</a:t>
              </a:r>
              <a:r>
                <a:rPr lang="en-US" sz="700" dirty="0"/>
                <a:t> Specialist</a:t>
              </a:r>
            </a:p>
          </p:txBody>
        </p:sp>
        <p:pic>
          <p:nvPicPr>
            <p:cNvPr id="142" name="Picture 14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140540" y="4181956"/>
              <a:ext cx="549269" cy="799498"/>
            </a:xfrm>
            <a:prstGeom prst="rect">
              <a:avLst/>
            </a:prstGeom>
            <a:ln>
              <a:noFill/>
            </a:ln>
            <a:effectLst>
              <a:outerShdw blurRad="292100" dist="139700" dir="2700000" algn="tl" rotWithShape="0">
                <a:srgbClr val="333333">
                  <a:alpha val="65000"/>
                </a:srgbClr>
              </a:outerShdw>
            </a:effectLst>
          </p:spPr>
        </p:pic>
      </p:grpSp>
      <p:grpSp>
        <p:nvGrpSpPr>
          <p:cNvPr id="143" name="Group 142"/>
          <p:cNvGrpSpPr/>
          <p:nvPr/>
        </p:nvGrpSpPr>
        <p:grpSpPr>
          <a:xfrm>
            <a:off x="1841163" y="4111474"/>
            <a:ext cx="808235" cy="1071858"/>
            <a:chOff x="6996886" y="2821064"/>
            <a:chExt cx="836579" cy="1143316"/>
          </a:xfrm>
        </p:grpSpPr>
        <p:sp>
          <p:nvSpPr>
            <p:cNvPr id="144" name="TextBox 143"/>
            <p:cNvSpPr txBox="1"/>
            <p:nvPr/>
          </p:nvSpPr>
          <p:spPr>
            <a:xfrm>
              <a:off x="6996886" y="3603256"/>
              <a:ext cx="836579" cy="361124"/>
            </a:xfrm>
            <a:prstGeom prst="rect">
              <a:avLst/>
            </a:prstGeom>
            <a:noFill/>
          </p:spPr>
          <p:txBody>
            <a:bodyPr wrap="none" rtlCol="0">
              <a:spAutoFit/>
            </a:bodyPr>
            <a:lstStyle/>
            <a:p>
              <a:pPr algn="ctr"/>
              <a:r>
                <a:rPr lang="en-US" sz="900" b="1" dirty="0"/>
                <a:t>Carrie Emig</a:t>
              </a:r>
            </a:p>
            <a:p>
              <a:pPr algn="ctr"/>
              <a:r>
                <a:rPr lang="en-US" sz="700" dirty="0"/>
                <a:t>Digital Designer</a:t>
              </a:r>
            </a:p>
          </p:txBody>
        </p:sp>
        <p:pic>
          <p:nvPicPr>
            <p:cNvPr id="145" name="Picture 14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140540" y="2821064"/>
              <a:ext cx="549269" cy="799498"/>
            </a:xfrm>
            <a:prstGeom prst="rect">
              <a:avLst/>
            </a:prstGeom>
            <a:ln>
              <a:noFill/>
            </a:ln>
            <a:effectLst>
              <a:outerShdw blurRad="292100" dist="139700" dir="2700000" algn="tl" rotWithShape="0">
                <a:srgbClr val="333333">
                  <a:alpha val="65000"/>
                </a:srgbClr>
              </a:outerShdw>
            </a:effectLst>
          </p:spPr>
        </p:pic>
      </p:grpSp>
      <p:grpSp>
        <p:nvGrpSpPr>
          <p:cNvPr id="146" name="Group 145"/>
          <p:cNvGrpSpPr/>
          <p:nvPr/>
        </p:nvGrpSpPr>
        <p:grpSpPr>
          <a:xfrm>
            <a:off x="7467518" y="4116497"/>
            <a:ext cx="904415" cy="1203555"/>
            <a:chOff x="8198725" y="4181956"/>
            <a:chExt cx="936133" cy="1283793"/>
          </a:xfrm>
        </p:grpSpPr>
        <p:sp>
          <p:nvSpPr>
            <p:cNvPr id="147" name="TextBox 146"/>
            <p:cNvSpPr txBox="1"/>
            <p:nvPr/>
          </p:nvSpPr>
          <p:spPr>
            <a:xfrm>
              <a:off x="8198725" y="4989721"/>
              <a:ext cx="936133" cy="476028"/>
            </a:xfrm>
            <a:prstGeom prst="rect">
              <a:avLst/>
            </a:prstGeom>
            <a:noFill/>
          </p:spPr>
          <p:txBody>
            <a:bodyPr wrap="none" rtlCol="0">
              <a:spAutoFit/>
            </a:bodyPr>
            <a:lstStyle/>
            <a:p>
              <a:pPr algn="ctr"/>
              <a:r>
                <a:rPr lang="en-US" sz="900" b="1" dirty="0"/>
                <a:t>Megan Fenno</a:t>
              </a:r>
            </a:p>
            <a:p>
              <a:pPr algn="ctr"/>
              <a:r>
                <a:rPr lang="en-US" sz="700" dirty="0"/>
                <a:t>Senior Lifestyle</a:t>
              </a:r>
            </a:p>
            <a:p>
              <a:pPr algn="ctr"/>
              <a:r>
                <a:rPr lang="en-US" sz="700" dirty="0"/>
                <a:t> Editor</a:t>
              </a:r>
            </a:p>
          </p:txBody>
        </p:sp>
        <p:pic>
          <p:nvPicPr>
            <p:cNvPr id="148" name="Picture 14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392155" y="4181956"/>
              <a:ext cx="549269" cy="799498"/>
            </a:xfrm>
            <a:prstGeom prst="rect">
              <a:avLst/>
            </a:prstGeom>
            <a:ln>
              <a:noFill/>
            </a:ln>
            <a:effectLst>
              <a:outerShdw blurRad="292100" dist="139700" dir="2700000" algn="tl" rotWithShape="0">
                <a:srgbClr val="333333">
                  <a:alpha val="65000"/>
                </a:srgbClr>
              </a:outerShdw>
            </a:effectLst>
          </p:spPr>
        </p:pic>
      </p:grpSp>
      <p:grpSp>
        <p:nvGrpSpPr>
          <p:cNvPr id="149" name="Group 148"/>
          <p:cNvGrpSpPr/>
          <p:nvPr/>
        </p:nvGrpSpPr>
        <p:grpSpPr>
          <a:xfrm>
            <a:off x="4141717" y="4104639"/>
            <a:ext cx="808235" cy="1071858"/>
            <a:chOff x="8248500" y="2821064"/>
            <a:chExt cx="836579" cy="1143316"/>
          </a:xfrm>
        </p:grpSpPr>
        <p:sp>
          <p:nvSpPr>
            <p:cNvPr id="150" name="TextBox 149"/>
            <p:cNvSpPr txBox="1"/>
            <p:nvPr/>
          </p:nvSpPr>
          <p:spPr>
            <a:xfrm>
              <a:off x="8248500" y="3603256"/>
              <a:ext cx="836579" cy="361124"/>
            </a:xfrm>
            <a:prstGeom prst="rect">
              <a:avLst/>
            </a:prstGeom>
            <a:noFill/>
          </p:spPr>
          <p:txBody>
            <a:bodyPr wrap="none" rtlCol="0">
              <a:spAutoFit/>
            </a:bodyPr>
            <a:lstStyle/>
            <a:p>
              <a:pPr algn="ctr"/>
              <a:r>
                <a:rPr lang="en-US" sz="900" b="1" dirty="0"/>
                <a:t>Greg Isaacs</a:t>
              </a:r>
            </a:p>
            <a:p>
              <a:pPr algn="ctr"/>
              <a:r>
                <a:rPr lang="en-US" sz="700" dirty="0"/>
                <a:t>Digital Designer</a:t>
              </a:r>
            </a:p>
          </p:txBody>
        </p:sp>
        <p:pic>
          <p:nvPicPr>
            <p:cNvPr id="151" name="Picture 15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392155" y="2821064"/>
              <a:ext cx="549269" cy="799498"/>
            </a:xfrm>
            <a:prstGeom prst="rect">
              <a:avLst/>
            </a:prstGeom>
            <a:ln>
              <a:noFill/>
            </a:ln>
            <a:effectLst>
              <a:outerShdw blurRad="292100" dist="139700" dir="2700000" algn="tl" rotWithShape="0">
                <a:srgbClr val="333333">
                  <a:alpha val="65000"/>
                </a:srgbClr>
              </a:outerShdw>
            </a:effectLst>
          </p:spPr>
        </p:pic>
      </p:grpSp>
      <p:sp>
        <p:nvSpPr>
          <p:cNvPr id="152" name="TextBox 151"/>
          <p:cNvSpPr txBox="1"/>
          <p:nvPr/>
        </p:nvSpPr>
        <p:spPr>
          <a:xfrm>
            <a:off x="1724481" y="3356153"/>
            <a:ext cx="1125629" cy="338554"/>
          </a:xfrm>
          <a:prstGeom prst="rect">
            <a:avLst/>
          </a:prstGeom>
          <a:noFill/>
        </p:spPr>
        <p:txBody>
          <a:bodyPr wrap="none" rtlCol="0">
            <a:spAutoFit/>
          </a:bodyPr>
          <a:lstStyle/>
          <a:p>
            <a:pPr algn="ctr"/>
            <a:r>
              <a:rPr lang="en-US" sz="900" b="1" dirty="0"/>
              <a:t>Michael Woodson</a:t>
            </a:r>
          </a:p>
          <a:p>
            <a:pPr algn="ctr"/>
            <a:r>
              <a:rPr lang="en-US" sz="700" dirty="0"/>
              <a:t>Social Media Strategist</a:t>
            </a:r>
          </a:p>
        </p:txBody>
      </p:sp>
      <p:sp>
        <p:nvSpPr>
          <p:cNvPr id="153" name="TextBox 152"/>
          <p:cNvSpPr txBox="1"/>
          <p:nvPr/>
        </p:nvSpPr>
        <p:spPr>
          <a:xfrm>
            <a:off x="5167835" y="3340208"/>
            <a:ext cx="1064715" cy="338554"/>
          </a:xfrm>
          <a:prstGeom prst="rect">
            <a:avLst/>
          </a:prstGeom>
          <a:noFill/>
        </p:spPr>
        <p:txBody>
          <a:bodyPr wrap="none" rtlCol="0">
            <a:spAutoFit/>
          </a:bodyPr>
          <a:lstStyle/>
          <a:p>
            <a:pPr algn="ctr"/>
            <a:r>
              <a:rPr lang="en-US" sz="900" b="1" dirty="0"/>
              <a:t>Amy Oliver</a:t>
            </a:r>
          </a:p>
          <a:p>
            <a:pPr algn="ctr"/>
            <a:r>
              <a:rPr lang="en-US" sz="700" dirty="0"/>
              <a:t>Social Media Strategist</a:t>
            </a:r>
          </a:p>
        </p:txBody>
      </p:sp>
      <p:grpSp>
        <p:nvGrpSpPr>
          <p:cNvPr id="154" name="Group 153"/>
          <p:cNvGrpSpPr/>
          <p:nvPr/>
        </p:nvGrpSpPr>
        <p:grpSpPr>
          <a:xfrm>
            <a:off x="2919995" y="2606903"/>
            <a:ext cx="1039068" cy="1072694"/>
            <a:chOff x="3025325" y="1431722"/>
            <a:chExt cx="1075507" cy="1144208"/>
          </a:xfrm>
        </p:grpSpPr>
        <p:sp>
          <p:nvSpPr>
            <p:cNvPr id="155" name="TextBox 154"/>
            <p:cNvSpPr txBox="1"/>
            <p:nvPr/>
          </p:nvSpPr>
          <p:spPr>
            <a:xfrm>
              <a:off x="3025325" y="2231220"/>
              <a:ext cx="1075507" cy="344710"/>
            </a:xfrm>
            <a:prstGeom prst="rect">
              <a:avLst/>
            </a:prstGeom>
            <a:noFill/>
          </p:spPr>
          <p:txBody>
            <a:bodyPr wrap="none" rtlCol="0">
              <a:spAutoFit/>
            </a:bodyPr>
            <a:lstStyle/>
            <a:p>
              <a:pPr algn="ctr"/>
              <a:r>
                <a:rPr lang="en-US" sz="800" b="1" dirty="0"/>
                <a:t>Liz Kauffmann</a:t>
              </a:r>
            </a:p>
            <a:p>
              <a:pPr algn="ctr"/>
              <a:r>
                <a:rPr lang="en-US" sz="700" dirty="0"/>
                <a:t>Social Media Manager</a:t>
              </a:r>
            </a:p>
          </p:txBody>
        </p:sp>
        <p:pic>
          <p:nvPicPr>
            <p:cNvPr id="156" name="Picture 15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288442" y="1431722"/>
              <a:ext cx="549269" cy="799498"/>
            </a:xfrm>
            <a:prstGeom prst="rect">
              <a:avLst/>
            </a:prstGeom>
            <a:ln>
              <a:noFill/>
            </a:ln>
            <a:effectLst>
              <a:outerShdw blurRad="292100" dist="139700" dir="2700000" algn="tl" rotWithShape="0">
                <a:srgbClr val="333333">
                  <a:alpha val="65000"/>
                </a:srgbClr>
              </a:outerShdw>
            </a:effectLst>
          </p:spPr>
        </p:pic>
      </p:grpSp>
      <p:sp>
        <p:nvSpPr>
          <p:cNvPr id="157" name="TextBox 156"/>
          <p:cNvSpPr txBox="1"/>
          <p:nvPr/>
        </p:nvSpPr>
        <p:spPr>
          <a:xfrm>
            <a:off x="6278578" y="3340207"/>
            <a:ext cx="1064715" cy="338554"/>
          </a:xfrm>
          <a:prstGeom prst="rect">
            <a:avLst/>
          </a:prstGeom>
          <a:noFill/>
        </p:spPr>
        <p:txBody>
          <a:bodyPr wrap="none" rtlCol="0">
            <a:spAutoFit/>
          </a:bodyPr>
          <a:lstStyle/>
          <a:p>
            <a:pPr algn="ctr"/>
            <a:r>
              <a:rPr lang="en-US" sz="900" b="1" dirty="0" smtClean="0"/>
              <a:t>Erica Thompson</a:t>
            </a:r>
            <a:endParaRPr lang="en-US" sz="900" b="1" dirty="0"/>
          </a:p>
          <a:p>
            <a:pPr algn="ctr"/>
            <a:r>
              <a:rPr lang="en-US" sz="700" dirty="0" smtClean="0"/>
              <a:t>Social Media Strategist</a:t>
            </a:r>
            <a:endParaRPr lang="en-US" sz="700" dirty="0"/>
          </a:p>
        </p:txBody>
      </p:sp>
      <p:pic>
        <p:nvPicPr>
          <p:cNvPr id="158" name="Picture 157"/>
          <p:cNvPicPr>
            <a:picLocks noChangeAspect="1"/>
          </p:cNvPicPr>
          <p:nvPr/>
        </p:nvPicPr>
        <p:blipFill rotWithShape="1">
          <a:blip r:embed="rId19" cstate="print">
            <a:extLst>
              <a:ext uri="{28A0092B-C50C-407E-A947-70E740481C1C}">
                <a14:useLocalDpi xmlns:a14="http://schemas.microsoft.com/office/drawing/2010/main" val="0"/>
              </a:ext>
            </a:extLst>
          </a:blip>
          <a:srcRect l="26620" t="3958" r="23070" b="5625"/>
          <a:stretch/>
        </p:blipFill>
        <p:spPr>
          <a:xfrm>
            <a:off x="6537088" y="2606906"/>
            <a:ext cx="511593" cy="723312"/>
          </a:xfrm>
          <a:prstGeom prst="rect">
            <a:avLst/>
          </a:prstGeom>
          <a:ln>
            <a:noFill/>
          </a:ln>
          <a:effectLst>
            <a:outerShdw blurRad="292100" dist="139700" dir="2700000" algn="tl" rotWithShape="0">
              <a:srgbClr val="333333">
                <a:alpha val="65000"/>
              </a:srgbClr>
            </a:outerShdw>
          </a:effectLst>
        </p:spPr>
      </p:pic>
      <p:grpSp>
        <p:nvGrpSpPr>
          <p:cNvPr id="159" name="Group 158"/>
          <p:cNvGrpSpPr/>
          <p:nvPr/>
        </p:nvGrpSpPr>
        <p:grpSpPr>
          <a:xfrm>
            <a:off x="551355" y="2606903"/>
            <a:ext cx="1181735" cy="1072694"/>
            <a:chOff x="5512026" y="1431722"/>
            <a:chExt cx="1223178" cy="1144208"/>
          </a:xfrm>
        </p:grpSpPr>
        <p:sp>
          <p:nvSpPr>
            <p:cNvPr id="160" name="TextBox 159"/>
            <p:cNvSpPr txBox="1"/>
            <p:nvPr/>
          </p:nvSpPr>
          <p:spPr>
            <a:xfrm>
              <a:off x="5512026" y="2231220"/>
              <a:ext cx="1223178" cy="344710"/>
            </a:xfrm>
            <a:prstGeom prst="rect">
              <a:avLst/>
            </a:prstGeom>
            <a:noFill/>
          </p:spPr>
          <p:txBody>
            <a:bodyPr wrap="none" rtlCol="0">
              <a:spAutoFit/>
            </a:bodyPr>
            <a:lstStyle/>
            <a:p>
              <a:pPr algn="ctr"/>
              <a:r>
                <a:rPr lang="en-US" sz="900" b="1" dirty="0"/>
                <a:t>Jeanette McClellan</a:t>
              </a:r>
            </a:p>
            <a:p>
              <a:pPr algn="ctr"/>
              <a:r>
                <a:rPr lang="en-US" sz="600" dirty="0"/>
                <a:t>Consultant</a:t>
              </a:r>
            </a:p>
          </p:txBody>
        </p:sp>
        <p:pic>
          <p:nvPicPr>
            <p:cNvPr id="161" name="Picture 16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848980" y="1431722"/>
              <a:ext cx="549269" cy="799498"/>
            </a:xfrm>
            <a:prstGeom prst="rect">
              <a:avLst/>
            </a:prstGeom>
            <a:ln>
              <a:noFill/>
            </a:ln>
            <a:effectLst>
              <a:outerShdw blurRad="292100" dist="139700" dir="2700000" algn="tl" rotWithShape="0">
                <a:srgbClr val="333333">
                  <a:alpha val="65000"/>
                </a:srgbClr>
              </a:outerShdw>
            </a:effectLst>
          </p:spPr>
        </p:pic>
      </p:grpSp>
      <p:grpSp>
        <p:nvGrpSpPr>
          <p:cNvPr id="162" name="Group 161"/>
          <p:cNvGrpSpPr/>
          <p:nvPr/>
        </p:nvGrpSpPr>
        <p:grpSpPr>
          <a:xfrm>
            <a:off x="4035409" y="2605464"/>
            <a:ext cx="1064715" cy="1073297"/>
            <a:chOff x="9329180" y="2819529"/>
            <a:chExt cx="1102054" cy="1144851"/>
          </a:xfrm>
        </p:grpSpPr>
        <p:sp>
          <p:nvSpPr>
            <p:cNvPr id="163" name="TextBox 162"/>
            <p:cNvSpPr txBox="1"/>
            <p:nvPr/>
          </p:nvSpPr>
          <p:spPr>
            <a:xfrm>
              <a:off x="9329180" y="3603256"/>
              <a:ext cx="1102054" cy="361124"/>
            </a:xfrm>
            <a:prstGeom prst="rect">
              <a:avLst/>
            </a:prstGeom>
            <a:noFill/>
          </p:spPr>
          <p:txBody>
            <a:bodyPr wrap="none" rtlCol="0">
              <a:spAutoFit/>
            </a:bodyPr>
            <a:lstStyle/>
            <a:p>
              <a:pPr algn="ctr"/>
              <a:r>
                <a:rPr lang="en-US" sz="900" b="1" dirty="0" smtClean="0"/>
                <a:t>Juan Valle</a:t>
              </a:r>
              <a:endParaRPr lang="en-US" sz="900" b="1" dirty="0"/>
            </a:p>
            <a:p>
              <a:pPr algn="ctr"/>
              <a:r>
                <a:rPr lang="en-US" sz="700" dirty="0"/>
                <a:t>Social Media Strategist</a:t>
              </a:r>
            </a:p>
          </p:txBody>
        </p:sp>
        <p:pic>
          <p:nvPicPr>
            <p:cNvPr id="164" name="Picture 163"/>
            <p:cNvPicPr>
              <a:picLocks noChangeAspect="1"/>
            </p:cNvPicPr>
            <p:nvPr/>
          </p:nvPicPr>
          <p:blipFill rotWithShape="1">
            <a:blip r:embed="rId21" cstate="print">
              <a:extLst>
                <a:ext uri="{28A0092B-C50C-407E-A947-70E740481C1C}">
                  <a14:useLocalDpi xmlns:a14="http://schemas.microsoft.com/office/drawing/2010/main" val="0"/>
                </a:ext>
              </a:extLst>
            </a:blip>
            <a:srcRect l="31794" t="11800" r="31794" b="11800"/>
            <a:stretch/>
          </p:blipFill>
          <p:spPr>
            <a:xfrm>
              <a:off x="9601713" y="2819529"/>
              <a:ext cx="549269" cy="788842"/>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4217109876"/>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216746"/>
            <a:ext cx="8591392" cy="354753"/>
          </a:xfrm>
        </p:spPr>
        <p:txBody>
          <a:bodyPr>
            <a:noAutofit/>
          </a:bodyPr>
          <a:lstStyle/>
          <a:p>
            <a:pPr algn="l"/>
            <a:r>
              <a:rPr lang="en-US" sz="1800" b="1" dirty="0" smtClean="0"/>
              <a:t>Why work with 2060 Digital?  </a:t>
            </a:r>
            <a:r>
              <a:rPr lang="en-US" sz="2000" b="1" dirty="0" smtClean="0">
                <a:ln>
                  <a:solidFill>
                    <a:schemeClr val="tx1"/>
                  </a:solidFill>
                </a:ln>
                <a:solidFill>
                  <a:schemeClr val="accent4"/>
                </a:solidFill>
                <a:effectLst>
                  <a:outerShdw blurRad="38100" dist="38100" dir="2700000" algn="tl">
                    <a:srgbClr val="000000">
                      <a:alpha val="43137"/>
                    </a:srgbClr>
                  </a:outerShdw>
                </a:effectLst>
              </a:rPr>
              <a:t>We have the </a:t>
            </a:r>
            <a:r>
              <a:rPr lang="en-US" sz="2000" b="1" cap="all" dirty="0" smtClean="0">
                <a:ln>
                  <a:solidFill>
                    <a:schemeClr val="tx1"/>
                  </a:solidFill>
                </a:ln>
                <a:solidFill>
                  <a:schemeClr val="accent4"/>
                </a:solidFill>
                <a:effectLst>
                  <a:outerShdw blurRad="38100" dist="38100" dir="2700000" algn="tl">
                    <a:srgbClr val="000000">
                      <a:alpha val="43137"/>
                    </a:srgbClr>
                  </a:outerShdw>
                </a:effectLst>
              </a:rPr>
              <a:t>proven track record</a:t>
            </a:r>
            <a:r>
              <a:rPr lang="en-US" sz="2000" b="1" dirty="0" smtClean="0">
                <a:ln>
                  <a:solidFill>
                    <a:schemeClr val="tx1"/>
                  </a:solidFill>
                </a:ln>
                <a:solidFill>
                  <a:schemeClr val="accent4"/>
                </a:solidFill>
                <a:effectLst>
                  <a:outerShdw blurRad="38100" dist="38100" dir="2700000" algn="tl">
                    <a:srgbClr val="000000">
                      <a:alpha val="43137"/>
                    </a:srgbClr>
                  </a:outerShdw>
                </a:effectLst>
              </a:rPr>
              <a:t>.</a:t>
            </a:r>
            <a:endParaRPr lang="en-US" sz="2000" b="1" dirty="0">
              <a:ln>
                <a:solidFill>
                  <a:schemeClr val="tx1"/>
                </a:solidFill>
              </a:ln>
              <a:solidFill>
                <a:schemeClr val="accent4"/>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249" y="756582"/>
            <a:ext cx="7676177" cy="5032759"/>
          </a:xfrm>
          <a:prstGeom prst="rect">
            <a:avLst/>
          </a:prstGeom>
        </p:spPr>
      </p:pic>
    </p:spTree>
    <p:extLst>
      <p:ext uri="{BB962C8B-B14F-4D97-AF65-F5344CB8AC3E}">
        <p14:creationId xmlns:p14="http://schemas.microsoft.com/office/powerpoint/2010/main" val="3633718006"/>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00050" y="109876"/>
            <a:ext cx="8591392" cy="547349"/>
          </a:xfrm>
          <a:prstGeom prst="rect">
            <a:avLst/>
          </a:prstGeom>
        </p:spPr>
        <p:txBody>
          <a:bodyPr vert="horz" lIns="100544" tIns="50272" rIns="100544" bIns="50272" rtlCol="0" anchor="ctr">
            <a:noAutofit/>
          </a:bodyPr>
          <a:lstStyle>
            <a:lvl1pPr algn="ctr" defTabSz="1005440" rtl="0" eaLnBrk="1" latinLnBrk="0" hangingPunct="1">
              <a:spcBef>
                <a:spcPct val="0"/>
              </a:spcBef>
              <a:buNone/>
              <a:defRPr sz="4800" kern="1200">
                <a:solidFill>
                  <a:schemeClr val="tx1"/>
                </a:solidFill>
                <a:latin typeface="+mj-lt"/>
                <a:ea typeface="+mj-ea"/>
                <a:cs typeface="+mj-cs"/>
              </a:defRPr>
            </a:lvl1pPr>
          </a:lstStyle>
          <a:p>
            <a:pPr algn="l"/>
            <a:r>
              <a:rPr lang="en-US" sz="1800" b="1" dirty="0" smtClean="0"/>
              <a:t>Why work with 2060 Digital?  </a:t>
            </a:r>
            <a:r>
              <a:rPr lang="en-US" sz="2000" b="1" dirty="0" smtClean="0">
                <a:ln>
                  <a:solidFill>
                    <a:schemeClr val="tx1"/>
                  </a:solidFill>
                </a:ln>
                <a:solidFill>
                  <a:schemeClr val="accent4"/>
                </a:solidFill>
                <a:effectLst>
                  <a:outerShdw blurRad="38100" dist="38100" dir="2700000" algn="tl">
                    <a:srgbClr val="000000">
                      <a:alpha val="43137"/>
                    </a:srgbClr>
                  </a:outerShdw>
                </a:effectLst>
              </a:rPr>
              <a:t>We have FRIENDS.</a:t>
            </a:r>
            <a:endParaRPr lang="en-US" sz="2000" b="1" dirty="0" smtClean="0">
              <a:ln>
                <a:solidFill>
                  <a:schemeClr val="tx1"/>
                </a:solidFill>
              </a:ln>
            </a:endParaRPr>
          </a:p>
        </p:txBody>
      </p:sp>
      <p:sp>
        <p:nvSpPr>
          <p:cNvPr id="6" name="Rectangle 5"/>
          <p:cNvSpPr/>
          <p:nvPr/>
        </p:nvSpPr>
        <p:spPr>
          <a:xfrm>
            <a:off x="335379" y="1851020"/>
            <a:ext cx="3871388" cy="1708160"/>
          </a:xfrm>
          <a:prstGeom prst="rect">
            <a:avLst/>
          </a:prstGeom>
        </p:spPr>
        <p:txBody>
          <a:bodyPr wrap="square">
            <a:spAutoFit/>
          </a:bodyPr>
          <a:lstStyle/>
          <a:p>
            <a:pPr algn="ctr"/>
            <a:r>
              <a:rPr lang="en-US" sz="3500" smtClean="0"/>
              <a:t>Over 155,000</a:t>
            </a:r>
            <a:endParaRPr lang="en-US" sz="3500" dirty="0"/>
          </a:p>
          <a:p>
            <a:pPr algn="ctr"/>
            <a:r>
              <a:rPr lang="en-US" sz="3500" dirty="0"/>
              <a:t>people follow us</a:t>
            </a:r>
          </a:p>
          <a:p>
            <a:pPr algn="ctr"/>
            <a:r>
              <a:rPr lang="en-US" sz="3500" b="1" kern="3600" dirty="0" smtClean="0">
                <a:effectLst>
                  <a:outerShdw blurRad="38100" dist="38100" dir="2700000" algn="tl">
                    <a:srgbClr val="000000">
                      <a:alpha val="43137"/>
                    </a:srgbClr>
                  </a:outerShdw>
                </a:effectLst>
              </a:rPr>
              <a:t>LOCALLY</a:t>
            </a:r>
            <a:endParaRPr lang="en-US" sz="3500" b="1" kern="3600" dirty="0">
              <a:effectLst>
                <a:outerShdw blurRad="38100" dist="38100" dir="2700000" algn="tl">
                  <a:srgbClr val="000000">
                    <a:alpha val="43137"/>
                  </a:srgbClr>
                </a:outerShdw>
              </a:effectLst>
            </a:endParaRPr>
          </a:p>
        </p:txBody>
      </p:sp>
      <p:sp>
        <p:nvSpPr>
          <p:cNvPr id="7" name="Content Placeholder 2"/>
          <p:cNvSpPr txBox="1">
            <a:spLocks/>
          </p:cNvSpPr>
          <p:nvPr/>
        </p:nvSpPr>
        <p:spPr>
          <a:xfrm>
            <a:off x="1260257" y="1311444"/>
            <a:ext cx="2752645" cy="723900"/>
          </a:xfrm>
          <a:prstGeom prst="rect">
            <a:avLst/>
          </a:prstGeom>
        </p:spPr>
        <p:txBody>
          <a:bodyPr vert="horz" lIns="100544" tIns="50272" rIns="100544" bIns="50272" rtlCol="0">
            <a:noAutofit/>
          </a:bodyPr>
          <a:lstStyle>
            <a:lvl1pPr marL="377040" indent="-377040" algn="l" defTabSz="100544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16919" indent="-314199" algn="l" defTabSz="1005440"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56800" indent="-251360" algn="l" defTabSz="100544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59519" indent="-251360" algn="l" defTabSz="100544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2239" indent="-251360" algn="l" defTabSz="100544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64959" indent="-251360" algn="l" defTabSz="100544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7678" indent="-251360" algn="l" defTabSz="100544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0398" indent="-251360" algn="l" defTabSz="100544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3117" indent="-251360" algn="l" defTabSz="1005440"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buFont typeface="Arial" pitchFamily="34" charset="0"/>
              <a:buNone/>
            </a:pPr>
            <a:endParaRPr lang="en-US" sz="40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8326" y="961089"/>
            <a:ext cx="4326638" cy="4516721"/>
          </a:xfrm>
          <a:prstGeom prst="rect">
            <a:avLst/>
          </a:prstGeom>
        </p:spPr>
      </p:pic>
      <p:grpSp>
        <p:nvGrpSpPr>
          <p:cNvPr id="11" name="Group 10"/>
          <p:cNvGrpSpPr/>
          <p:nvPr/>
        </p:nvGrpSpPr>
        <p:grpSpPr>
          <a:xfrm>
            <a:off x="722595" y="4345753"/>
            <a:ext cx="3038201" cy="931097"/>
            <a:chOff x="707394" y="4650574"/>
            <a:chExt cx="3038201" cy="931097"/>
          </a:xfrm>
        </p:grpSpPr>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l="14062" r="15519"/>
            <a:stretch/>
          </p:blipFill>
          <p:spPr>
            <a:xfrm>
              <a:off x="707394" y="4671473"/>
              <a:ext cx="912197" cy="889298"/>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90324" y="4650574"/>
              <a:ext cx="931097" cy="931097"/>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92153" y="4686353"/>
              <a:ext cx="853442" cy="859538"/>
            </a:xfrm>
            <a:prstGeom prst="rect">
              <a:avLst/>
            </a:prstGeom>
          </p:spPr>
        </p:pic>
      </p:grpSp>
    </p:spTree>
    <p:extLst>
      <p:ext uri="{BB962C8B-B14F-4D97-AF65-F5344CB8AC3E}">
        <p14:creationId xmlns:p14="http://schemas.microsoft.com/office/powerpoint/2010/main" val="1170413432"/>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1"/>
          </p:nvPr>
        </p:nvSpPr>
        <p:spPr>
          <a:xfrm>
            <a:off x="1481136" y="1247122"/>
            <a:ext cx="3619184" cy="4097038"/>
          </a:xfrm>
        </p:spPr>
        <p:txBody>
          <a:bodyPr/>
          <a:lstStyle/>
          <a:p>
            <a:pPr marL="342900" indent="-342900">
              <a:spcBef>
                <a:spcPts val="0"/>
              </a:spcBef>
              <a:spcAft>
                <a:spcPts val="200"/>
              </a:spcAft>
              <a:buFont typeface="+mj-lt"/>
              <a:buAutoNum type="arabicPeriod"/>
            </a:pPr>
            <a:r>
              <a:rPr lang="en-US" b="1" dirty="0" smtClean="0"/>
              <a:t>Assign </a:t>
            </a:r>
            <a:r>
              <a:rPr lang="en-US" b="1" dirty="0"/>
              <a:t>Social </a:t>
            </a:r>
            <a:r>
              <a:rPr lang="en-US" b="1" dirty="0" smtClean="0"/>
              <a:t>Strategist</a:t>
            </a:r>
          </a:p>
          <a:p>
            <a:pPr marL="342900" indent="-342900">
              <a:spcBef>
                <a:spcPts val="0"/>
              </a:spcBef>
              <a:spcAft>
                <a:spcPts val="200"/>
              </a:spcAft>
              <a:buFont typeface="+mj-lt"/>
              <a:buAutoNum type="arabicPeriod"/>
            </a:pPr>
            <a:endParaRPr lang="en-US" dirty="0"/>
          </a:p>
          <a:p>
            <a:pPr marL="342900" indent="-342900">
              <a:spcBef>
                <a:spcPts val="0"/>
              </a:spcBef>
              <a:spcAft>
                <a:spcPts val="200"/>
              </a:spcAft>
              <a:buFont typeface="+mj-lt"/>
              <a:buAutoNum type="arabicPeriod"/>
            </a:pPr>
            <a:r>
              <a:rPr lang="en-US" b="1" dirty="0" smtClean="0"/>
              <a:t>Create or Optimize </a:t>
            </a:r>
            <a:r>
              <a:rPr lang="en-US" b="1" dirty="0"/>
              <a:t>S</a:t>
            </a:r>
            <a:r>
              <a:rPr lang="en-US" b="1" dirty="0" smtClean="0"/>
              <a:t>ocial </a:t>
            </a:r>
            <a:r>
              <a:rPr lang="en-US" b="1" dirty="0"/>
              <a:t>P</a:t>
            </a:r>
            <a:r>
              <a:rPr lang="en-US" b="1" dirty="0" smtClean="0"/>
              <a:t>resence</a:t>
            </a:r>
            <a:endParaRPr lang="en-US" b="1" dirty="0"/>
          </a:p>
          <a:p>
            <a:pPr marL="342900" indent="-342900">
              <a:spcBef>
                <a:spcPts val="0"/>
              </a:spcBef>
              <a:spcAft>
                <a:spcPts val="200"/>
              </a:spcAft>
              <a:buFont typeface="+mj-lt"/>
              <a:buAutoNum type="arabicPeriod"/>
            </a:pPr>
            <a:endParaRPr lang="en-US" dirty="0" smtClean="0"/>
          </a:p>
          <a:p>
            <a:pPr marL="342900" indent="-342900">
              <a:spcBef>
                <a:spcPts val="0"/>
              </a:spcBef>
              <a:spcAft>
                <a:spcPts val="200"/>
              </a:spcAft>
              <a:buFont typeface="+mj-lt"/>
              <a:buAutoNum type="arabicPeriod"/>
            </a:pPr>
            <a:r>
              <a:rPr lang="en-US" b="1" dirty="0" smtClean="0"/>
              <a:t>Generate </a:t>
            </a:r>
            <a:r>
              <a:rPr lang="en-US" b="1" dirty="0"/>
              <a:t>F</a:t>
            </a:r>
            <a:r>
              <a:rPr lang="en-US" b="1" dirty="0" smtClean="0"/>
              <a:t>ollowers</a:t>
            </a:r>
            <a:endParaRPr lang="en-US" b="1" dirty="0"/>
          </a:p>
          <a:p>
            <a:pPr marL="455613" lvl="1" indent="-171450">
              <a:spcBef>
                <a:spcPts val="0"/>
              </a:spcBef>
              <a:spcAft>
                <a:spcPts val="200"/>
              </a:spcAft>
              <a:buFont typeface="Wingdings" pitchFamily="2" charset="2"/>
              <a:buChar char="§"/>
            </a:pPr>
            <a:r>
              <a:rPr lang="en-US" sz="1300" dirty="0" smtClean="0">
                <a:solidFill>
                  <a:schemeClr val="tx1"/>
                </a:solidFill>
              </a:rPr>
              <a:t>Targeted </a:t>
            </a:r>
            <a:r>
              <a:rPr lang="en-US" sz="1300" dirty="0">
                <a:solidFill>
                  <a:schemeClr val="tx1"/>
                </a:solidFill>
              </a:rPr>
              <a:t>Ads</a:t>
            </a:r>
          </a:p>
          <a:p>
            <a:pPr marL="455613" lvl="1" indent="-171450">
              <a:spcBef>
                <a:spcPts val="0"/>
              </a:spcBef>
              <a:spcAft>
                <a:spcPts val="200"/>
              </a:spcAft>
              <a:buFont typeface="Wingdings" pitchFamily="2" charset="2"/>
              <a:buChar char="§"/>
            </a:pPr>
            <a:r>
              <a:rPr lang="en-US" sz="1300" dirty="0" smtClean="0">
                <a:solidFill>
                  <a:schemeClr val="tx1"/>
                </a:solidFill>
              </a:rPr>
              <a:t>Organic </a:t>
            </a:r>
            <a:r>
              <a:rPr lang="en-US" sz="1300" dirty="0">
                <a:solidFill>
                  <a:schemeClr val="tx1"/>
                </a:solidFill>
              </a:rPr>
              <a:t>conversation</a:t>
            </a:r>
          </a:p>
          <a:p>
            <a:pPr marL="455613" lvl="1" indent="-171450">
              <a:spcBef>
                <a:spcPts val="0"/>
              </a:spcBef>
              <a:spcAft>
                <a:spcPts val="200"/>
              </a:spcAft>
              <a:buFont typeface="Wingdings" pitchFamily="2" charset="2"/>
              <a:buChar char="§"/>
            </a:pPr>
            <a:r>
              <a:rPr lang="en-US" sz="1300" dirty="0" smtClean="0">
                <a:solidFill>
                  <a:schemeClr val="tx1"/>
                </a:solidFill>
              </a:rPr>
              <a:t>Incentivize </a:t>
            </a:r>
            <a:r>
              <a:rPr lang="en-US" sz="1300" dirty="0">
                <a:solidFill>
                  <a:schemeClr val="tx1"/>
                </a:solidFill>
              </a:rPr>
              <a:t>people</a:t>
            </a:r>
          </a:p>
          <a:p>
            <a:pPr marL="342900" indent="-342900">
              <a:spcBef>
                <a:spcPts val="0"/>
              </a:spcBef>
              <a:spcAft>
                <a:spcPts val="200"/>
              </a:spcAft>
              <a:buFont typeface="+mj-lt"/>
              <a:buAutoNum type="arabicPeriod"/>
            </a:pPr>
            <a:endParaRPr lang="en-US" dirty="0" smtClean="0"/>
          </a:p>
          <a:p>
            <a:pPr marL="342900" indent="-342900">
              <a:spcBef>
                <a:spcPts val="0"/>
              </a:spcBef>
              <a:spcAft>
                <a:spcPts val="200"/>
              </a:spcAft>
              <a:buFont typeface="+mj-lt"/>
              <a:buAutoNum type="arabicPeriod"/>
            </a:pPr>
            <a:r>
              <a:rPr lang="en-US" b="1" dirty="0" smtClean="0"/>
              <a:t>Engage </a:t>
            </a:r>
            <a:r>
              <a:rPr lang="en-US" b="1" dirty="0"/>
              <a:t>F</a:t>
            </a:r>
            <a:r>
              <a:rPr lang="en-US" b="1" dirty="0" smtClean="0"/>
              <a:t>ollowers</a:t>
            </a:r>
            <a:endParaRPr lang="en-US" b="1" dirty="0"/>
          </a:p>
          <a:p>
            <a:pPr marL="455613" lvl="1" indent="-171450">
              <a:spcBef>
                <a:spcPts val="0"/>
              </a:spcBef>
              <a:spcAft>
                <a:spcPts val="200"/>
              </a:spcAft>
              <a:buFont typeface="Wingdings" pitchFamily="2" charset="2"/>
              <a:buChar char="§"/>
            </a:pPr>
            <a:r>
              <a:rPr lang="en-US" sz="1300" dirty="0" smtClean="0">
                <a:solidFill>
                  <a:schemeClr val="tx1"/>
                </a:solidFill>
              </a:rPr>
              <a:t>Spark </a:t>
            </a:r>
            <a:r>
              <a:rPr lang="en-US" sz="1300" dirty="0">
                <a:solidFill>
                  <a:schemeClr val="tx1"/>
                </a:solidFill>
              </a:rPr>
              <a:t>conversation 7 days a week</a:t>
            </a:r>
          </a:p>
          <a:p>
            <a:pPr marL="455613" lvl="1" indent="-171450">
              <a:spcBef>
                <a:spcPts val="0"/>
              </a:spcBef>
              <a:spcAft>
                <a:spcPts val="200"/>
              </a:spcAft>
              <a:buFont typeface="Wingdings" pitchFamily="2" charset="2"/>
              <a:buChar char="§"/>
            </a:pPr>
            <a:r>
              <a:rPr lang="en-US" sz="1300" dirty="0" smtClean="0">
                <a:solidFill>
                  <a:schemeClr val="tx1"/>
                </a:solidFill>
              </a:rPr>
              <a:t>Respond </a:t>
            </a:r>
            <a:r>
              <a:rPr lang="en-US" sz="1300" dirty="0">
                <a:solidFill>
                  <a:schemeClr val="tx1"/>
                </a:solidFill>
              </a:rPr>
              <a:t>&amp; Listen </a:t>
            </a:r>
            <a:endParaRPr lang="en-US" sz="1300" dirty="0" smtClean="0">
              <a:solidFill>
                <a:schemeClr val="tx1"/>
              </a:solidFill>
            </a:endParaRPr>
          </a:p>
          <a:p>
            <a:pPr marL="455613" lvl="1" indent="-171450">
              <a:spcBef>
                <a:spcPts val="0"/>
              </a:spcBef>
              <a:spcAft>
                <a:spcPts val="200"/>
              </a:spcAft>
              <a:buFont typeface="Wingdings" pitchFamily="2" charset="2"/>
              <a:buChar char="§"/>
            </a:pPr>
            <a:r>
              <a:rPr lang="en-US" sz="1300" dirty="0" smtClean="0">
                <a:solidFill>
                  <a:schemeClr val="tx1"/>
                </a:solidFill>
              </a:rPr>
              <a:t>Reputation </a:t>
            </a:r>
            <a:r>
              <a:rPr lang="en-US" sz="1300" dirty="0">
                <a:solidFill>
                  <a:schemeClr val="tx1"/>
                </a:solidFill>
              </a:rPr>
              <a:t>Management</a:t>
            </a:r>
          </a:p>
          <a:p>
            <a:pPr marL="342900" indent="-342900">
              <a:spcBef>
                <a:spcPts val="0"/>
              </a:spcBef>
              <a:spcAft>
                <a:spcPts val="200"/>
              </a:spcAft>
              <a:buFont typeface="+mj-lt"/>
              <a:buAutoNum type="arabicPeriod"/>
            </a:pPr>
            <a:endParaRPr lang="en-US" dirty="0" smtClean="0"/>
          </a:p>
          <a:p>
            <a:pPr marL="342900" indent="-342900">
              <a:spcBef>
                <a:spcPts val="0"/>
              </a:spcBef>
              <a:spcAft>
                <a:spcPts val="200"/>
              </a:spcAft>
              <a:buFont typeface="+mj-lt"/>
              <a:buAutoNum type="arabicPeriod"/>
            </a:pPr>
            <a:r>
              <a:rPr lang="en-US" b="1" dirty="0" smtClean="0"/>
              <a:t>Goals</a:t>
            </a:r>
            <a:endParaRPr lang="en-US" b="1" dirty="0"/>
          </a:p>
          <a:p>
            <a:pPr marL="455613" lvl="1" indent="-171450">
              <a:spcBef>
                <a:spcPts val="0"/>
              </a:spcBef>
              <a:spcAft>
                <a:spcPts val="200"/>
              </a:spcAft>
              <a:buFont typeface="Wingdings" pitchFamily="2" charset="2"/>
              <a:buChar char="§"/>
            </a:pPr>
            <a:r>
              <a:rPr lang="en-US" sz="1300" dirty="0" smtClean="0">
                <a:solidFill>
                  <a:schemeClr val="tx1"/>
                </a:solidFill>
              </a:rPr>
              <a:t>Gain </a:t>
            </a:r>
            <a:r>
              <a:rPr lang="en-US" sz="1300" dirty="0">
                <a:solidFill>
                  <a:schemeClr val="tx1"/>
                </a:solidFill>
              </a:rPr>
              <a:t>new customers</a:t>
            </a:r>
          </a:p>
          <a:p>
            <a:pPr marL="455613" lvl="1" indent="-171450">
              <a:spcBef>
                <a:spcPts val="0"/>
              </a:spcBef>
              <a:spcAft>
                <a:spcPts val="200"/>
              </a:spcAft>
              <a:buFont typeface="Wingdings" pitchFamily="2" charset="2"/>
              <a:buChar char="§"/>
            </a:pPr>
            <a:r>
              <a:rPr lang="en-US" sz="1300" dirty="0" smtClean="0">
                <a:solidFill>
                  <a:schemeClr val="tx1"/>
                </a:solidFill>
              </a:rPr>
              <a:t>Customer retention</a:t>
            </a:r>
            <a:endParaRPr lang="en-US" sz="1300" dirty="0">
              <a:solidFill>
                <a:schemeClr val="tx1"/>
              </a:solidFill>
            </a:endParaRPr>
          </a:p>
          <a:p>
            <a:pPr marL="455613" lvl="1" indent="-171450">
              <a:spcBef>
                <a:spcPts val="0"/>
              </a:spcBef>
              <a:spcAft>
                <a:spcPts val="200"/>
              </a:spcAft>
              <a:buFont typeface="Wingdings" pitchFamily="2" charset="2"/>
              <a:buChar char="§"/>
            </a:pPr>
            <a:r>
              <a:rPr lang="en-US" sz="1300" dirty="0" smtClean="0">
                <a:solidFill>
                  <a:schemeClr val="tx1"/>
                </a:solidFill>
              </a:rPr>
              <a:t>Create </a:t>
            </a:r>
            <a:r>
              <a:rPr lang="en-US" sz="1300" dirty="0">
                <a:solidFill>
                  <a:schemeClr val="tx1"/>
                </a:solidFill>
              </a:rPr>
              <a:t>advocates </a:t>
            </a:r>
            <a:r>
              <a:rPr lang="en-US" sz="1300" dirty="0" smtClean="0">
                <a:solidFill>
                  <a:schemeClr val="tx1"/>
                </a:solidFill>
              </a:rPr>
              <a:t>for your business</a:t>
            </a:r>
            <a:endParaRPr lang="en-US" sz="1300" dirty="0">
              <a:solidFill>
                <a:schemeClr val="tx1"/>
              </a:solidFill>
            </a:endParaRPr>
          </a:p>
        </p:txBody>
      </p:sp>
      <p:sp>
        <p:nvSpPr>
          <p:cNvPr id="13" name="Text Placeholder 12"/>
          <p:cNvSpPr>
            <a:spLocks noGrp="1"/>
          </p:cNvSpPr>
          <p:nvPr>
            <p:ph type="body" idx="17"/>
          </p:nvPr>
        </p:nvSpPr>
        <p:spPr/>
        <p:txBody>
          <a:bodyPr/>
          <a:lstStyle/>
          <a:p>
            <a:r>
              <a:rPr lang="en-US" dirty="0" smtClean="0"/>
              <a:t>How We Do It</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554" y="1209739"/>
            <a:ext cx="685800" cy="6858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554" y="3832963"/>
            <a:ext cx="685800" cy="6858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554" y="2958555"/>
            <a:ext cx="685800" cy="6858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4554" y="2084147"/>
            <a:ext cx="685800" cy="6858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4554" y="4697960"/>
            <a:ext cx="685800" cy="685800"/>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09440" y="1473174"/>
            <a:ext cx="5820780" cy="3380775"/>
          </a:xfrm>
          <a:prstGeom prst="rect">
            <a:avLst/>
          </a:prstGeom>
        </p:spPr>
      </p:pic>
    </p:spTree>
    <p:custDataLst>
      <p:tags r:id="rId1"/>
    </p:custDataLst>
    <p:extLst>
      <p:ext uri="{BB962C8B-B14F-4D97-AF65-F5344CB8AC3E}">
        <p14:creationId xmlns:p14="http://schemas.microsoft.com/office/powerpoint/2010/main" val="787290403"/>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1"/>
          </p:nvPr>
        </p:nvSpPr>
        <p:spPr>
          <a:xfrm>
            <a:off x="234587" y="1704898"/>
            <a:ext cx="2003787" cy="2437873"/>
          </a:xfrm>
        </p:spPr>
        <p:txBody>
          <a:bodyPr/>
          <a:lstStyle/>
          <a:p>
            <a:pPr marL="121520" indent="-121520">
              <a:spcBef>
                <a:spcPts val="0"/>
              </a:spcBef>
              <a:spcAft>
                <a:spcPts val="629"/>
              </a:spcAft>
              <a:buFont typeface="Arial" pitchFamily="34" charset="0"/>
              <a:buChar char="•"/>
            </a:pPr>
            <a:r>
              <a:rPr lang="en-US" sz="800" dirty="0"/>
              <a:t>An initial planning meeting with your dedicated social media specialist and follow-up meetings  as needed</a:t>
            </a:r>
          </a:p>
          <a:p>
            <a:pPr marL="121520" indent="-121520">
              <a:spcBef>
                <a:spcPts val="0"/>
              </a:spcBef>
              <a:spcAft>
                <a:spcPts val="629"/>
              </a:spcAft>
              <a:buFont typeface="Arial" pitchFamily="34" charset="0"/>
              <a:buChar char="•"/>
            </a:pPr>
            <a:r>
              <a:rPr lang="en-US" sz="800" dirty="0"/>
              <a:t>Create a custom Facebook page highlighting your brand                                       (or maximize the effectiveness                          of a current page) </a:t>
            </a:r>
          </a:p>
          <a:p>
            <a:pPr marL="121520" indent="-121520">
              <a:spcBef>
                <a:spcPts val="0"/>
              </a:spcBef>
              <a:spcAft>
                <a:spcPts val="629"/>
              </a:spcAft>
              <a:buFont typeface="Arial" pitchFamily="34" charset="0"/>
              <a:buChar char="•"/>
            </a:pPr>
            <a:r>
              <a:rPr lang="en-US" sz="800" dirty="0"/>
              <a:t>Determine what supplementary social media to pursue (YouTube, Twitter, message boards, Yelp, LinkedIn, etc.); from there, we develop and carry out a plan for each of those pages to integrate to your Facebook hub (sending tweets, monitoring for retweets, etc.) </a:t>
            </a:r>
          </a:p>
          <a:p>
            <a:pPr marL="121520" indent="-121520">
              <a:spcBef>
                <a:spcPts val="0"/>
              </a:spcBef>
              <a:spcAft>
                <a:spcPts val="629"/>
              </a:spcAft>
              <a:buFont typeface="Arial" pitchFamily="34" charset="0"/>
              <a:buChar char="•"/>
            </a:pPr>
            <a:r>
              <a:rPr lang="en-US" sz="800" dirty="0"/>
              <a:t>Communicate with your team on continued direction of social media, adapting as we see what works best for your brand</a:t>
            </a:r>
          </a:p>
        </p:txBody>
      </p:sp>
      <p:sp>
        <p:nvSpPr>
          <p:cNvPr id="9" name="Text Placeholder 8"/>
          <p:cNvSpPr>
            <a:spLocks noGrp="1"/>
          </p:cNvSpPr>
          <p:nvPr>
            <p:ph type="body" idx="12"/>
          </p:nvPr>
        </p:nvSpPr>
        <p:spPr>
          <a:xfrm>
            <a:off x="234589" y="1341978"/>
            <a:ext cx="1875427" cy="286192"/>
          </a:xfrm>
        </p:spPr>
        <p:txBody>
          <a:bodyPr/>
          <a:lstStyle/>
          <a:p>
            <a:r>
              <a:rPr lang="en-US" dirty="0" smtClean="0"/>
              <a:t>Customize</a:t>
            </a:r>
            <a:endParaRPr lang="en-US" dirty="0"/>
          </a:p>
        </p:txBody>
      </p:sp>
      <p:sp>
        <p:nvSpPr>
          <p:cNvPr id="10" name="Text Placeholder 9"/>
          <p:cNvSpPr>
            <a:spLocks noGrp="1"/>
          </p:cNvSpPr>
          <p:nvPr>
            <p:ph type="body" idx="13"/>
          </p:nvPr>
        </p:nvSpPr>
        <p:spPr>
          <a:xfrm>
            <a:off x="2486025" y="1704897"/>
            <a:ext cx="2171700" cy="4062041"/>
          </a:xfrm>
        </p:spPr>
        <p:txBody>
          <a:bodyPr/>
          <a:lstStyle/>
          <a:p>
            <a:pPr marL="121520" indent="-121520">
              <a:spcBef>
                <a:spcPts val="0"/>
              </a:spcBef>
              <a:spcAft>
                <a:spcPts val="629"/>
              </a:spcAft>
              <a:buFont typeface="Arial" pitchFamily="34" charset="0"/>
              <a:buChar char="•"/>
            </a:pPr>
            <a:r>
              <a:rPr lang="en-US" sz="800" dirty="0"/>
              <a:t>Partner with you to create a social media brand to carry out in your posts and content, consult with you about how to grow your follower base organically (by including social media signs at work stations, sending messages via your website or e-mail lists, promoting at your events or in </a:t>
            </a:r>
            <a:r>
              <a:rPr lang="en-US" sz="800" dirty="0" smtClean="0"/>
              <a:t>your </a:t>
            </a:r>
            <a:r>
              <a:rPr lang="en-US" sz="800" dirty="0"/>
              <a:t>printed materials) and support you with text and graphics for key outreach efforts </a:t>
            </a:r>
          </a:p>
          <a:p>
            <a:pPr marL="121520" indent="-121520">
              <a:spcBef>
                <a:spcPts val="0"/>
              </a:spcBef>
              <a:spcAft>
                <a:spcPts val="629"/>
              </a:spcAft>
              <a:buFont typeface="Arial" pitchFamily="34" charset="0"/>
              <a:buChar char="•"/>
            </a:pPr>
            <a:r>
              <a:rPr lang="en-US" sz="800" dirty="0"/>
              <a:t>Develop graphics for Facebook and other social media (profile images, etc.),  e-blasts to invite your contact list to follow you on Facebook or on other social media, tabs within the Facebook interface showing off your promotions or contests </a:t>
            </a:r>
          </a:p>
          <a:p>
            <a:pPr marL="121520" indent="-121520">
              <a:spcBef>
                <a:spcPts val="0"/>
              </a:spcBef>
              <a:spcAft>
                <a:spcPts val="629"/>
              </a:spcAft>
              <a:buFont typeface="Arial" pitchFamily="34" charset="0"/>
              <a:buChar char="•"/>
            </a:pPr>
            <a:r>
              <a:rPr lang="en-US" sz="800" dirty="0"/>
              <a:t>Take digitally produced video to use in social media efforts and more casual Flip video to supplement video efforts </a:t>
            </a:r>
          </a:p>
          <a:p>
            <a:pPr marL="121520" indent="-121520">
              <a:spcBef>
                <a:spcPts val="0"/>
              </a:spcBef>
              <a:spcAft>
                <a:spcPts val="629"/>
              </a:spcAft>
              <a:buFont typeface="Arial" pitchFamily="34" charset="0"/>
              <a:buChar char="•"/>
            </a:pPr>
            <a:r>
              <a:rPr lang="en-US" sz="800" dirty="0"/>
              <a:t>Spread your reach and gain followers by supplementing with occasional targeted ad campaigns</a:t>
            </a:r>
          </a:p>
          <a:p>
            <a:pPr marL="179782" indent="-179782">
              <a:spcBef>
                <a:spcPts val="0"/>
              </a:spcBef>
              <a:spcAft>
                <a:spcPts val="629"/>
              </a:spcAft>
              <a:buFont typeface="Arial" pitchFamily="34" charset="0"/>
              <a:buChar char="•"/>
            </a:pPr>
            <a:endParaRPr lang="en-US" sz="800" dirty="0"/>
          </a:p>
        </p:txBody>
      </p:sp>
      <p:sp>
        <p:nvSpPr>
          <p:cNvPr id="11" name="Text Placeholder 10"/>
          <p:cNvSpPr>
            <a:spLocks noGrp="1"/>
          </p:cNvSpPr>
          <p:nvPr>
            <p:ph type="body" idx="14"/>
          </p:nvPr>
        </p:nvSpPr>
        <p:spPr>
          <a:xfrm>
            <a:off x="2486025" y="1341978"/>
            <a:ext cx="2033027" cy="286192"/>
          </a:xfrm>
        </p:spPr>
        <p:txBody>
          <a:bodyPr/>
          <a:lstStyle/>
          <a:p>
            <a:r>
              <a:rPr lang="en-US" dirty="0" smtClean="0"/>
              <a:t>Optimize</a:t>
            </a:r>
            <a:endParaRPr lang="en-US" dirty="0"/>
          </a:p>
        </p:txBody>
      </p:sp>
      <p:sp>
        <p:nvSpPr>
          <p:cNvPr id="12" name="Text Placeholder 11"/>
          <p:cNvSpPr>
            <a:spLocks noGrp="1"/>
          </p:cNvSpPr>
          <p:nvPr>
            <p:ph type="body" idx="15"/>
          </p:nvPr>
        </p:nvSpPr>
        <p:spPr>
          <a:xfrm>
            <a:off x="4868506" y="1704898"/>
            <a:ext cx="2133515" cy="2437873"/>
          </a:xfrm>
        </p:spPr>
        <p:txBody>
          <a:bodyPr/>
          <a:lstStyle/>
          <a:p>
            <a:pPr marL="121520" indent="-121520">
              <a:spcBef>
                <a:spcPts val="0"/>
              </a:spcBef>
              <a:spcAft>
                <a:spcPts val="629"/>
              </a:spcAft>
              <a:buFont typeface="Arial" pitchFamily="34" charset="0"/>
              <a:buChar char="•"/>
            </a:pPr>
            <a:r>
              <a:rPr lang="en-US" sz="800" dirty="0"/>
              <a:t>Provide content management of your Facebook account (posting videos, photos, related comments, links, etc.) </a:t>
            </a:r>
          </a:p>
          <a:p>
            <a:pPr marL="121520" indent="-121520">
              <a:spcBef>
                <a:spcPts val="0"/>
              </a:spcBef>
              <a:spcAft>
                <a:spcPts val="629"/>
              </a:spcAft>
              <a:buFont typeface="Arial" pitchFamily="34" charset="0"/>
              <a:buChar char="•"/>
            </a:pPr>
            <a:r>
              <a:rPr lang="en-US" sz="800" dirty="0"/>
              <a:t>Monitor your page and any other social media accounts determined at the initial meeting seven days per week, responding to questions or comments on your behalf and handling any irregular or negative activity on your page appropriately (for serious concerns, we will contact you immediately) </a:t>
            </a:r>
          </a:p>
          <a:p>
            <a:pPr marL="121520" indent="-121520">
              <a:spcBef>
                <a:spcPts val="0"/>
              </a:spcBef>
              <a:spcAft>
                <a:spcPts val="629"/>
              </a:spcAft>
              <a:buFont typeface="Arial" pitchFamily="34" charset="0"/>
              <a:buChar char="•"/>
            </a:pPr>
            <a:r>
              <a:rPr lang="en-US" sz="800" dirty="0"/>
              <a:t>Promote your page from our cluster Facebook pages (Q102, B-105, Rewind 94.9, Wolf, cincysavers.com) and use “Like campaigns” to reach </a:t>
            </a:r>
            <a:r>
              <a:rPr lang="en-US" sz="800"/>
              <a:t>our  </a:t>
            </a:r>
            <a:r>
              <a:rPr lang="en-US" sz="800" smtClean="0"/>
              <a:t>followers</a:t>
            </a:r>
            <a:r>
              <a:rPr lang="en-US" sz="800" dirty="0"/>
              <a:t>, occasionally supplementing your promotions with station prizes (gift certificates, concert and move tickets, etc.)</a:t>
            </a:r>
          </a:p>
          <a:p>
            <a:pPr marL="121520" indent="-121520">
              <a:spcBef>
                <a:spcPts val="0"/>
              </a:spcBef>
              <a:spcAft>
                <a:spcPts val="629"/>
              </a:spcAft>
              <a:buFont typeface="Arial" pitchFamily="34" charset="0"/>
              <a:buChar char="•"/>
            </a:pPr>
            <a:r>
              <a:rPr lang="en-US" sz="800" dirty="0"/>
              <a:t>Develop and manage contests and promotions from start to finish, including creating contest graphics, implementing the contest and entrant database and notifying and awarding prizes to winners</a:t>
            </a:r>
          </a:p>
          <a:p>
            <a:pPr marL="179782" indent="-179782">
              <a:spcBef>
                <a:spcPts val="0"/>
              </a:spcBef>
              <a:spcAft>
                <a:spcPts val="629"/>
              </a:spcAft>
              <a:buFont typeface="Arial" pitchFamily="34" charset="0"/>
              <a:buChar char="•"/>
            </a:pPr>
            <a:endParaRPr lang="en-US" sz="800" dirty="0"/>
          </a:p>
        </p:txBody>
      </p:sp>
      <p:sp>
        <p:nvSpPr>
          <p:cNvPr id="13" name="Text Placeholder 12"/>
          <p:cNvSpPr>
            <a:spLocks noGrp="1"/>
          </p:cNvSpPr>
          <p:nvPr>
            <p:ph type="body" idx="16"/>
          </p:nvPr>
        </p:nvSpPr>
        <p:spPr>
          <a:xfrm>
            <a:off x="4876801" y="1341978"/>
            <a:ext cx="2007200" cy="286192"/>
          </a:xfrm>
        </p:spPr>
        <p:txBody>
          <a:bodyPr/>
          <a:lstStyle/>
          <a:p>
            <a:r>
              <a:rPr lang="en-US" dirty="0" smtClean="0"/>
              <a:t>Engage</a:t>
            </a:r>
            <a:endParaRPr lang="en-US" dirty="0"/>
          </a:p>
        </p:txBody>
      </p:sp>
      <p:sp>
        <p:nvSpPr>
          <p:cNvPr id="15" name="Text Placeholder 14"/>
          <p:cNvSpPr>
            <a:spLocks noGrp="1"/>
          </p:cNvSpPr>
          <p:nvPr>
            <p:ph type="body" idx="18"/>
          </p:nvPr>
        </p:nvSpPr>
        <p:spPr>
          <a:xfrm>
            <a:off x="7248525" y="1706389"/>
            <a:ext cx="2114550" cy="2437873"/>
          </a:xfrm>
        </p:spPr>
        <p:txBody>
          <a:bodyPr/>
          <a:lstStyle/>
          <a:p>
            <a:pPr marL="121520" indent="-121520">
              <a:spcBef>
                <a:spcPts val="0"/>
              </a:spcBef>
              <a:spcAft>
                <a:spcPts val="629"/>
              </a:spcAft>
              <a:buFont typeface="Arial" pitchFamily="34" charset="0"/>
              <a:buChar char="•"/>
            </a:pPr>
            <a:r>
              <a:rPr lang="en-US" sz="800" dirty="0"/>
              <a:t>Monitor keywords related to your business for reputation management </a:t>
            </a:r>
          </a:p>
          <a:p>
            <a:pPr marL="121520" indent="-121520">
              <a:spcBef>
                <a:spcPts val="0"/>
              </a:spcBef>
              <a:spcAft>
                <a:spcPts val="629"/>
              </a:spcAft>
              <a:buFont typeface="Arial" pitchFamily="34" charset="0"/>
              <a:buChar char="•"/>
            </a:pPr>
            <a:r>
              <a:rPr lang="en-US" sz="800" dirty="0"/>
              <a:t>Provide monthly reports detailing analytics and levels of engagement, including screen caps of posts, comments, posts on other third-party pages like message boards or Facebook groups, follower numbers, etc. </a:t>
            </a:r>
          </a:p>
          <a:p>
            <a:pPr marL="121520" indent="-121520">
              <a:spcBef>
                <a:spcPts val="0"/>
              </a:spcBef>
              <a:spcAft>
                <a:spcPts val="629"/>
              </a:spcAft>
              <a:buFont typeface="Arial" pitchFamily="34" charset="0"/>
              <a:buChar char="•"/>
            </a:pPr>
            <a:endParaRPr lang="en-US" sz="800" dirty="0"/>
          </a:p>
        </p:txBody>
      </p:sp>
      <p:sp>
        <p:nvSpPr>
          <p:cNvPr id="16" name="Text Placeholder 15"/>
          <p:cNvSpPr>
            <a:spLocks noGrp="1"/>
          </p:cNvSpPr>
          <p:nvPr>
            <p:ph type="body" idx="19"/>
          </p:nvPr>
        </p:nvSpPr>
        <p:spPr>
          <a:xfrm>
            <a:off x="7248525" y="1343469"/>
            <a:ext cx="2024801" cy="286192"/>
          </a:xfrm>
        </p:spPr>
        <p:txBody>
          <a:bodyPr/>
          <a:lstStyle/>
          <a:p>
            <a:r>
              <a:rPr lang="en-US" dirty="0" smtClean="0"/>
              <a:t>Analyze</a:t>
            </a:r>
            <a:endParaRPr lang="en-US" dirty="0"/>
          </a:p>
        </p:txBody>
      </p:sp>
      <p:sp>
        <p:nvSpPr>
          <p:cNvPr id="17" name="Text Placeholder 16"/>
          <p:cNvSpPr>
            <a:spLocks noGrp="1"/>
          </p:cNvSpPr>
          <p:nvPr>
            <p:ph type="body" idx="17"/>
          </p:nvPr>
        </p:nvSpPr>
        <p:spPr/>
        <p:txBody>
          <a:bodyPr/>
          <a:lstStyle/>
          <a:p>
            <a:r>
              <a:rPr lang="en-US" dirty="0" smtClean="0"/>
              <a:t>What to Expect</a:t>
            </a:r>
            <a:endParaRPr lang="en-US" dirty="0"/>
          </a:p>
        </p:txBody>
      </p:sp>
      <p:sp>
        <p:nvSpPr>
          <p:cNvPr id="18" name="Rectangle 17"/>
          <p:cNvSpPr/>
          <p:nvPr/>
        </p:nvSpPr>
        <p:spPr>
          <a:xfrm>
            <a:off x="295275" y="613432"/>
            <a:ext cx="5991224" cy="496930"/>
          </a:xfrm>
          <a:prstGeom prst="rect">
            <a:avLst/>
          </a:prstGeom>
        </p:spPr>
        <p:txBody>
          <a:bodyPr wrap="square" lIns="95884" tIns="47942" rIns="95884" bIns="47942">
            <a:spAutoFit/>
          </a:bodyPr>
          <a:lstStyle/>
          <a:p>
            <a:r>
              <a:rPr lang="en-US" sz="1300" i="1" dirty="0"/>
              <a:t>Each brand is unique. </a:t>
            </a:r>
            <a:r>
              <a:rPr lang="en-US" sz="1300" dirty="0"/>
              <a:t>Typically, a year-long campaign includes a combination of the following elements based on what will deliver the best results for your brand:</a:t>
            </a:r>
          </a:p>
        </p:txBody>
      </p:sp>
    </p:spTree>
    <p:extLst>
      <p:ext uri="{BB962C8B-B14F-4D97-AF65-F5344CB8AC3E}">
        <p14:creationId xmlns:p14="http://schemas.microsoft.com/office/powerpoint/2010/main" val="33300178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
</p:tagLst>
</file>

<file path=ppt/theme/theme1.xml><?xml version="1.0" encoding="utf-8"?>
<a:theme xmlns:a="http://schemas.openxmlformats.org/drawingml/2006/main" name="2060 Digital">
  <a:themeElements>
    <a:clrScheme name="2060 Digital">
      <a:dk1>
        <a:srgbClr val="393939"/>
      </a:dk1>
      <a:lt1>
        <a:srgbClr val="FFFFFF"/>
      </a:lt1>
      <a:dk2>
        <a:srgbClr val="393939"/>
      </a:dk2>
      <a:lt2>
        <a:srgbClr val="FFFFFF"/>
      </a:lt2>
      <a:accent1>
        <a:srgbClr val="393939"/>
      </a:accent1>
      <a:accent2>
        <a:srgbClr val="3D9041"/>
      </a:accent2>
      <a:accent3>
        <a:srgbClr val="3EA944"/>
      </a:accent3>
      <a:accent4>
        <a:srgbClr val="8DC63F"/>
      </a:accent4>
      <a:accent5>
        <a:srgbClr val="C6D92D"/>
      </a:accent5>
      <a:accent6>
        <a:srgbClr val="F5EB00"/>
      </a:accent6>
      <a:hlink>
        <a:srgbClr val="0000FF"/>
      </a:hlink>
      <a:folHlink>
        <a:srgbClr val="800080"/>
      </a:folHlink>
    </a:clrScheme>
    <a:fontScheme name="Myriad Web Pro">
      <a:majorFont>
        <a:latin typeface="Myriad Web Pro"/>
        <a:ea typeface=""/>
        <a:cs typeface=""/>
      </a:majorFont>
      <a:minorFont>
        <a:latin typeface="Myriad Web Pro"/>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2060 Digital</Template>
  <TotalTime>0</TotalTime>
  <Words>2874</Words>
  <Application>Microsoft Office PowerPoint</Application>
  <PresentationFormat>Custom</PresentationFormat>
  <Paragraphs>405</Paragraphs>
  <Slides>17</Slides>
  <Notes>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2060 Digital</vt:lpstr>
      <vt:lpstr>PowerPoint Presentation</vt:lpstr>
      <vt:lpstr>PowerPoint Presentation</vt:lpstr>
      <vt:lpstr>PowerPoint Presentation</vt:lpstr>
      <vt:lpstr>PowerPoint Presentation</vt:lpstr>
      <vt:lpstr>PowerPoint Presentation</vt:lpstr>
      <vt:lpstr>Why work with 2060 Digital?  We have the proven track record.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2013-05-15T14:13:05Z</dcterms:created>
  <dcterms:modified xsi:type="dcterms:W3CDTF">2013-10-08T19:20:47Z</dcterms:modified>
</cp:coreProperties>
</file>